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6858000" cy="9906000" type="A4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0F806D86-7579-46AD-8418-003984D87960}">
          <p14:sldIdLst>
            <p14:sldId id="256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1608" y="-856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1217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8721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7326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3577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282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5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8110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3259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907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9456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8731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A0C46-5EE8-4FB7-B29F-78980D0290CF}" type="datetimeFigureOut">
              <a:rPr lang="it-IT" smtClean="0"/>
              <a:t>06/08/2020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FC853-8409-4933-9CDC-82BCB4D733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872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tangolo 27"/>
          <p:cNvSpPr/>
          <p:nvPr/>
        </p:nvSpPr>
        <p:spPr>
          <a:xfrm>
            <a:off x="-2874" y="0"/>
            <a:ext cx="6858000" cy="164979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9000">
                <a:schemeClr val="bg1">
                  <a:lumMod val="85000"/>
                </a:schemeClr>
              </a:gs>
              <a:gs pos="89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29" name="Picture 3" descr="N:\TBF\logo TBF-UFFICIA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241125"/>
            <a:ext cx="1142687" cy="732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2821473" y="9615854"/>
            <a:ext cx="13276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600" dirty="0">
                <a:solidFill>
                  <a:srgbClr val="00B0F0"/>
                </a:solidFill>
              </a:rPr>
              <a:t>T.B.F. </a:t>
            </a:r>
            <a:r>
              <a:rPr lang="it-IT" sz="600" dirty="0" err="1">
                <a:solidFill>
                  <a:srgbClr val="00B0F0"/>
                </a:solidFill>
              </a:rPr>
              <a:t>snc</a:t>
            </a:r>
            <a:endParaRPr lang="it-IT" sz="600" dirty="0">
              <a:solidFill>
                <a:srgbClr val="00B0F0"/>
              </a:solidFill>
            </a:endParaRPr>
          </a:p>
          <a:p>
            <a:pPr algn="ctr"/>
            <a:r>
              <a:rPr lang="it-IT" sz="600" dirty="0">
                <a:solidFill>
                  <a:schemeClr val="bg1">
                    <a:lumMod val="50000"/>
                  </a:schemeClr>
                </a:solidFill>
              </a:rPr>
              <a:t>Via Donizetti, 9/o 20090 Assago (MI)</a:t>
            </a:r>
          </a:p>
        </p:txBody>
      </p:sp>
      <p:cxnSp>
        <p:nvCxnSpPr>
          <p:cNvPr id="7" name="Connettore 1 6"/>
          <p:cNvCxnSpPr/>
          <p:nvPr/>
        </p:nvCxnSpPr>
        <p:spPr>
          <a:xfrm>
            <a:off x="260648" y="9615854"/>
            <a:ext cx="6336704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/>
          <p:cNvSpPr txBox="1"/>
          <p:nvPr/>
        </p:nvSpPr>
        <p:spPr>
          <a:xfrm>
            <a:off x="404664" y="9666546"/>
            <a:ext cx="149271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600" dirty="0">
                <a:solidFill>
                  <a:schemeClr val="bg1">
                    <a:lumMod val="50000"/>
                  </a:schemeClr>
                </a:solidFill>
              </a:rPr>
              <a:t>Copyright 2016 TBF. Tutti i diritti riservati.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5307237" y="9615854"/>
            <a:ext cx="10118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600" dirty="0">
                <a:solidFill>
                  <a:srgbClr val="00B0F0"/>
                </a:solidFill>
              </a:rPr>
              <a:t>Acquista o info:</a:t>
            </a:r>
          </a:p>
          <a:p>
            <a:pPr algn="ctr"/>
            <a:r>
              <a:rPr lang="it-IT" sz="600" dirty="0">
                <a:solidFill>
                  <a:schemeClr val="bg1">
                    <a:lumMod val="50000"/>
                  </a:schemeClr>
                </a:solidFill>
              </a:rPr>
              <a:t>t. 02.48.82.614 info@tbf.it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2420551" y="975946"/>
            <a:ext cx="27190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000" dirty="0" smtClean="0">
                <a:latin typeface="Meiryo" panose="020B0604030504040204" pitchFamily="34" charset="-128"/>
                <a:ea typeface="Meiryo" panose="020B0604030504040204" pitchFamily="34" charset="-128"/>
              </a:rPr>
              <a:t>VE 160SV</a:t>
            </a:r>
            <a:endParaRPr lang="it-IT" sz="40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CasellaDiTesto 20"/>
          <p:cNvSpPr txBox="1"/>
          <p:nvPr/>
        </p:nvSpPr>
        <p:spPr>
          <a:xfrm>
            <a:off x="1597748" y="221377"/>
            <a:ext cx="10839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Pompe per Vuoto</a:t>
            </a:r>
          </a:p>
        </p:txBody>
      </p:sp>
      <p:sp>
        <p:nvSpPr>
          <p:cNvPr id="22" name="CasellaDiTesto 21"/>
          <p:cNvSpPr txBox="1"/>
          <p:nvPr/>
        </p:nvSpPr>
        <p:spPr>
          <a:xfrm>
            <a:off x="2618813" y="221377"/>
            <a:ext cx="6078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Soffianti</a:t>
            </a:r>
          </a:p>
        </p:txBody>
      </p:sp>
      <p:sp>
        <p:nvSpPr>
          <p:cNvPr id="23" name="CasellaDiTesto 22"/>
          <p:cNvSpPr txBox="1"/>
          <p:nvPr/>
        </p:nvSpPr>
        <p:spPr>
          <a:xfrm>
            <a:off x="3226672" y="221377"/>
            <a:ext cx="11705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Strumenti di Misura</a:t>
            </a:r>
          </a:p>
        </p:txBody>
      </p:sp>
      <p:sp>
        <p:nvSpPr>
          <p:cNvPr id="24" name="CasellaDiTesto 23"/>
          <p:cNvSpPr txBox="1"/>
          <p:nvPr/>
        </p:nvSpPr>
        <p:spPr>
          <a:xfrm>
            <a:off x="4374575" y="215305"/>
            <a:ext cx="7601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Riparazioni</a:t>
            </a:r>
          </a:p>
        </p:txBody>
      </p:sp>
      <p:sp>
        <p:nvSpPr>
          <p:cNvPr id="25" name="CasellaDiTesto 24"/>
          <p:cNvSpPr txBox="1"/>
          <p:nvPr/>
        </p:nvSpPr>
        <p:spPr>
          <a:xfrm>
            <a:off x="5141151" y="215305"/>
            <a:ext cx="5934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Ricambi</a:t>
            </a:r>
          </a:p>
        </p:txBody>
      </p:sp>
      <p:sp>
        <p:nvSpPr>
          <p:cNvPr id="26" name="CasellaDiTesto 25"/>
          <p:cNvSpPr txBox="1"/>
          <p:nvPr/>
        </p:nvSpPr>
        <p:spPr>
          <a:xfrm>
            <a:off x="5686678" y="221377"/>
            <a:ext cx="8707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Progettazione</a:t>
            </a:r>
          </a:p>
        </p:txBody>
      </p:sp>
      <p:sp>
        <p:nvSpPr>
          <p:cNvPr id="27" name="CasellaDiTesto 26"/>
          <p:cNvSpPr txBox="1"/>
          <p:nvPr/>
        </p:nvSpPr>
        <p:spPr>
          <a:xfrm>
            <a:off x="833244" y="5430822"/>
            <a:ext cx="209490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000" dirty="0">
                <a:latin typeface="Garamond" panose="02020404030301010803" pitchFamily="18" charset="0"/>
              </a:rPr>
              <a:t>Pompa per Alto Vuoto Serie ECO</a:t>
            </a:r>
          </a:p>
          <a:p>
            <a:pPr algn="just"/>
            <a:r>
              <a:rPr lang="it-IT" sz="800" dirty="0">
                <a:latin typeface="Garamond" panose="02020404030301010803" pitchFamily="18" charset="0"/>
              </a:rPr>
              <a:t>Piena Applicazione della Tecnologia del Vuoto</a:t>
            </a:r>
          </a:p>
          <a:p>
            <a:pPr algn="just"/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Lorem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ipsum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dolor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amet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consectetur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adipiscing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elit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sed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do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eiusmod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tempor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incididunt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ut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labore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et dolore magna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aliqua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 Ut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enim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ad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minim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veniam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quis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nostrud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exercitation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ullamco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laboris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nisi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ut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aliquip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ex ea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commodo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consequat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Duis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aute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irure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dolor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in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reprehenderit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in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voluptate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velit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esse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cillum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dolore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eu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fugiat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nulla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pariatur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Excepteur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sint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occaecat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cupidatat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non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proident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sunt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in culpa qui officia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deserunt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mollit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anim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id est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laborum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</a:t>
            </a:r>
          </a:p>
        </p:txBody>
      </p:sp>
      <p:pic>
        <p:nvPicPr>
          <p:cNvPr id="3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9080" y="7713322"/>
            <a:ext cx="590107" cy="59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CasellaDiTesto 30"/>
          <p:cNvSpPr txBox="1"/>
          <p:nvPr/>
        </p:nvSpPr>
        <p:spPr>
          <a:xfrm>
            <a:off x="1342435" y="8256026"/>
            <a:ext cx="12971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b="1" dirty="0">
                <a:latin typeface="Meiryo" panose="020B0604030504040204" pitchFamily="34" charset="-128"/>
                <a:ea typeface="Meiryo" panose="020B0604030504040204" pitchFamily="34" charset="-128"/>
              </a:rPr>
              <a:t>Contattaci</a:t>
            </a:r>
          </a:p>
        </p:txBody>
      </p:sp>
      <p:sp>
        <p:nvSpPr>
          <p:cNvPr id="32" name="CasellaDiTesto 31"/>
          <p:cNvSpPr txBox="1"/>
          <p:nvPr/>
        </p:nvSpPr>
        <p:spPr>
          <a:xfrm>
            <a:off x="1083867" y="8588435"/>
            <a:ext cx="1814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Hai delle domande o Vuoi una quotazione?</a:t>
            </a:r>
          </a:p>
          <a:p>
            <a:pPr algn="ctr"/>
            <a:r>
              <a:rPr lang="it-IT" sz="1200" dirty="0">
                <a:latin typeface="Garamond" panose="02020404030301010803" pitchFamily="18" charset="0"/>
              </a:rPr>
              <a:t>t. 02.48.82.614</a:t>
            </a:r>
          </a:p>
        </p:txBody>
      </p:sp>
      <p:pic>
        <p:nvPicPr>
          <p:cNvPr id="3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835" y="7808129"/>
            <a:ext cx="5143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CasellaDiTesto 34"/>
          <p:cNvSpPr txBox="1"/>
          <p:nvPr/>
        </p:nvSpPr>
        <p:spPr>
          <a:xfrm>
            <a:off x="3666382" y="8247615"/>
            <a:ext cx="15951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b="1" dirty="0" err="1">
                <a:latin typeface="Meiryo" panose="020B0604030504040204" pitchFamily="34" charset="-128"/>
                <a:ea typeface="Meiryo" panose="020B0604030504040204" pitchFamily="34" charset="-128"/>
              </a:rPr>
              <a:t>Appointment</a:t>
            </a:r>
            <a:endParaRPr lang="it-IT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6" name="CasellaDiTesto 35"/>
          <p:cNvSpPr txBox="1"/>
          <p:nvPr/>
        </p:nvSpPr>
        <p:spPr>
          <a:xfrm>
            <a:off x="3438450" y="8588436"/>
            <a:ext cx="20764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One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of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our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technician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can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study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with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you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the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solutions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for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your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application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</a:t>
            </a:r>
          </a:p>
          <a:p>
            <a:pPr algn="ctr"/>
            <a:r>
              <a:rPr lang="it-IT" sz="1200" dirty="0">
                <a:latin typeface="Garamond" panose="02020404030301010803" pitchFamily="18" charset="0"/>
              </a:rPr>
              <a:t>info@tbf.it</a:t>
            </a:r>
          </a:p>
        </p:txBody>
      </p:sp>
      <p:sp>
        <p:nvSpPr>
          <p:cNvPr id="33" name="CasellaDiTesto 32"/>
          <p:cNvSpPr txBox="1"/>
          <p:nvPr/>
        </p:nvSpPr>
        <p:spPr>
          <a:xfrm>
            <a:off x="3881265" y="5430822"/>
            <a:ext cx="2143491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000" dirty="0">
                <a:latin typeface="Garamond" panose="02020404030301010803" pitchFamily="18" charset="0"/>
              </a:rPr>
              <a:t>Eco Series High </a:t>
            </a:r>
            <a:r>
              <a:rPr lang="it-IT" sz="1000" dirty="0" err="1">
                <a:latin typeface="Garamond" panose="02020404030301010803" pitchFamily="18" charset="0"/>
              </a:rPr>
              <a:t>Vacuum</a:t>
            </a:r>
            <a:r>
              <a:rPr lang="it-IT" sz="1000" dirty="0">
                <a:latin typeface="Garamond" panose="02020404030301010803" pitchFamily="18" charset="0"/>
              </a:rPr>
              <a:t> </a:t>
            </a:r>
            <a:r>
              <a:rPr lang="it-IT" sz="1000" dirty="0" err="1">
                <a:latin typeface="Garamond" panose="02020404030301010803" pitchFamily="18" charset="0"/>
              </a:rPr>
              <a:t>Pumps</a:t>
            </a:r>
            <a:endParaRPr lang="it-IT" sz="1000" dirty="0">
              <a:latin typeface="Garamond" panose="02020404030301010803" pitchFamily="18" charset="0"/>
            </a:endParaRPr>
          </a:p>
          <a:p>
            <a:pPr algn="just"/>
            <a:r>
              <a:rPr lang="it-IT" sz="800" dirty="0">
                <a:latin typeface="Garamond" panose="02020404030301010803" pitchFamily="18" charset="0"/>
              </a:rPr>
              <a:t>Full Application of </a:t>
            </a:r>
            <a:r>
              <a:rPr lang="it-IT" sz="800" dirty="0" err="1">
                <a:latin typeface="Garamond" panose="02020404030301010803" pitchFamily="18" charset="0"/>
              </a:rPr>
              <a:t>Vacuum</a:t>
            </a:r>
            <a:r>
              <a:rPr lang="it-IT" sz="800" dirty="0">
                <a:latin typeface="Garamond" panose="02020404030301010803" pitchFamily="18" charset="0"/>
              </a:rPr>
              <a:t> Technology</a:t>
            </a:r>
          </a:p>
          <a:p>
            <a:pPr algn="just"/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Lorem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ipsum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dolor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amet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consectetur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adipiscing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elit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sed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do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eiusmod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tempor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incididunt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ut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labore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et dolore magna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aliqua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 Ut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enim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ad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minim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veniam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quis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nostrud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exercitation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ullamco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laboris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nisi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ut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aliquip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ex ea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commodo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consequat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Duis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aute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irure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dolor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in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reprehenderit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in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voluptate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velit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esse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cillum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dolore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eu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fugiat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nulla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pariatur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Excepteur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sint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occaecat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cupidatat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non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proident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sunt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in culpa qui officia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deserunt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mollit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anim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id est </a:t>
            </a:r>
            <a:r>
              <a:rPr lang="it-IT" sz="10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laborum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</a:t>
            </a:r>
          </a:p>
        </p:txBody>
      </p:sp>
      <p:sp>
        <p:nvSpPr>
          <p:cNvPr id="37" name="CasellaDiTesto 36"/>
          <p:cNvSpPr txBox="1"/>
          <p:nvPr/>
        </p:nvSpPr>
        <p:spPr>
          <a:xfrm>
            <a:off x="1889309" y="460108"/>
            <a:ext cx="30982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>
                <a:latin typeface="Garamond" panose="02020404030301010803" pitchFamily="18" charset="0"/>
              </a:rPr>
              <a:t>Pompa per Alto Vuoto Portatile</a:t>
            </a:r>
          </a:p>
          <a:p>
            <a:pPr algn="ctr"/>
            <a:r>
              <a:rPr lang="it-IT" sz="1400" dirty="0">
                <a:latin typeface="Garamond" panose="02020404030301010803" pitchFamily="18" charset="0"/>
              </a:rPr>
              <a:t>High </a:t>
            </a:r>
            <a:r>
              <a:rPr lang="it-IT" sz="1400" dirty="0" err="1">
                <a:latin typeface="Garamond" panose="02020404030301010803" pitchFamily="18" charset="0"/>
              </a:rPr>
              <a:t>Vacuum</a:t>
            </a:r>
            <a:r>
              <a:rPr lang="it-IT" sz="1400" dirty="0">
                <a:latin typeface="Garamond" panose="02020404030301010803" pitchFamily="18" charset="0"/>
              </a:rPr>
              <a:t> </a:t>
            </a:r>
            <a:r>
              <a:rPr lang="it-IT" sz="1400" dirty="0" err="1">
                <a:latin typeface="Garamond" panose="02020404030301010803" pitchFamily="18" charset="0"/>
              </a:rPr>
              <a:t>Pump</a:t>
            </a:r>
            <a:r>
              <a:rPr lang="it-IT" sz="1400" dirty="0">
                <a:latin typeface="Garamond" panose="02020404030301010803" pitchFamily="18" charset="0"/>
              </a:rPr>
              <a:t> </a:t>
            </a:r>
            <a:r>
              <a:rPr lang="it-IT" sz="1400" dirty="0" err="1">
                <a:latin typeface="Garamond" panose="02020404030301010803" pitchFamily="18" charset="0"/>
              </a:rPr>
              <a:t>Portable</a:t>
            </a:r>
            <a:endParaRPr lang="it-IT" sz="1400" dirty="0">
              <a:latin typeface="Garamond" panose="02020404030301010803" pitchFamily="18" charset="0"/>
            </a:endParaRPr>
          </a:p>
        </p:txBody>
      </p:sp>
      <p:sp>
        <p:nvSpPr>
          <p:cNvPr id="38" name="CasellaDiTesto 37"/>
          <p:cNvSpPr txBox="1"/>
          <p:nvPr/>
        </p:nvSpPr>
        <p:spPr>
          <a:xfrm>
            <a:off x="1567144" y="1562873"/>
            <a:ext cx="37237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>
                <a:latin typeface="Garamond" panose="02020404030301010803" pitchFamily="18" charset="0"/>
              </a:rPr>
              <a:t>La Pompa per Alto Vuoto Portatile ed Economica.</a:t>
            </a:r>
          </a:p>
        </p:txBody>
      </p:sp>
      <p:pic>
        <p:nvPicPr>
          <p:cNvPr id="39" name="Immagine 3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5609" y="2320269"/>
            <a:ext cx="2375017" cy="2302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74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tangolo 27"/>
          <p:cNvSpPr/>
          <p:nvPr/>
        </p:nvSpPr>
        <p:spPr>
          <a:xfrm>
            <a:off x="-2874" y="0"/>
            <a:ext cx="6858000" cy="164979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9000">
                <a:schemeClr val="bg1">
                  <a:lumMod val="85000"/>
                </a:schemeClr>
              </a:gs>
              <a:gs pos="89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29" name="Picture 3" descr="N:\TBF\logo TBF-UFFICIA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241125"/>
            <a:ext cx="1142687" cy="732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CasellaDiTesto 20"/>
          <p:cNvSpPr txBox="1"/>
          <p:nvPr/>
        </p:nvSpPr>
        <p:spPr>
          <a:xfrm>
            <a:off x="1597748" y="221377"/>
            <a:ext cx="10839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Pompe per Vuoto</a:t>
            </a:r>
          </a:p>
        </p:txBody>
      </p:sp>
      <p:sp>
        <p:nvSpPr>
          <p:cNvPr id="22" name="CasellaDiTesto 21"/>
          <p:cNvSpPr txBox="1"/>
          <p:nvPr/>
        </p:nvSpPr>
        <p:spPr>
          <a:xfrm>
            <a:off x="2618813" y="221377"/>
            <a:ext cx="6078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Soffianti</a:t>
            </a:r>
          </a:p>
        </p:txBody>
      </p:sp>
      <p:sp>
        <p:nvSpPr>
          <p:cNvPr id="23" name="CasellaDiTesto 22"/>
          <p:cNvSpPr txBox="1"/>
          <p:nvPr/>
        </p:nvSpPr>
        <p:spPr>
          <a:xfrm>
            <a:off x="3226672" y="221377"/>
            <a:ext cx="11705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Strumenti di Misura</a:t>
            </a:r>
          </a:p>
        </p:txBody>
      </p:sp>
      <p:sp>
        <p:nvSpPr>
          <p:cNvPr id="24" name="CasellaDiTesto 23"/>
          <p:cNvSpPr txBox="1"/>
          <p:nvPr/>
        </p:nvSpPr>
        <p:spPr>
          <a:xfrm>
            <a:off x="4374575" y="215305"/>
            <a:ext cx="7601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Riparazioni</a:t>
            </a:r>
          </a:p>
        </p:txBody>
      </p:sp>
      <p:sp>
        <p:nvSpPr>
          <p:cNvPr id="25" name="CasellaDiTesto 24"/>
          <p:cNvSpPr txBox="1"/>
          <p:nvPr/>
        </p:nvSpPr>
        <p:spPr>
          <a:xfrm>
            <a:off x="5141151" y="215305"/>
            <a:ext cx="5934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Ricambi</a:t>
            </a:r>
          </a:p>
        </p:txBody>
      </p:sp>
      <p:sp>
        <p:nvSpPr>
          <p:cNvPr id="26" name="CasellaDiTesto 25"/>
          <p:cNvSpPr txBox="1"/>
          <p:nvPr/>
        </p:nvSpPr>
        <p:spPr>
          <a:xfrm>
            <a:off x="5686678" y="221377"/>
            <a:ext cx="8707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>
                <a:latin typeface="Garamond" panose="02020404030301010803" pitchFamily="18" charset="0"/>
              </a:rPr>
              <a:t>Progettazione</a:t>
            </a:r>
          </a:p>
        </p:txBody>
      </p:sp>
      <p:sp>
        <p:nvSpPr>
          <p:cNvPr id="39" name="Rettangolo 38"/>
          <p:cNvSpPr/>
          <p:nvPr/>
        </p:nvSpPr>
        <p:spPr>
          <a:xfrm>
            <a:off x="254711" y="1981766"/>
            <a:ext cx="19543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0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VE 160SV– </a:t>
            </a:r>
            <a:r>
              <a:rPr lang="it-IT" sz="1000" dirty="0">
                <a:solidFill>
                  <a:srgbClr val="FF0000"/>
                </a:solidFill>
                <a:latin typeface="Garamond" panose="02020404030301010803" pitchFamily="18" charset="0"/>
              </a:rPr>
              <a:t>Informazioni Tecniche</a:t>
            </a:r>
          </a:p>
        </p:txBody>
      </p:sp>
      <p:sp>
        <p:nvSpPr>
          <p:cNvPr id="40" name="Rettangolo 39"/>
          <p:cNvSpPr/>
          <p:nvPr/>
        </p:nvSpPr>
        <p:spPr>
          <a:xfrm>
            <a:off x="254484" y="2203986"/>
            <a:ext cx="130516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800" i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VE 160SV– </a:t>
            </a:r>
            <a:r>
              <a:rPr lang="it-IT" sz="800" i="1" dirty="0">
                <a:solidFill>
                  <a:srgbClr val="FF0000"/>
                </a:solidFill>
                <a:latin typeface="Garamond" panose="02020404030301010803" pitchFamily="18" charset="0"/>
              </a:rPr>
              <a:t>Tech Information</a:t>
            </a:r>
          </a:p>
        </p:txBody>
      </p:sp>
      <p:pic>
        <p:nvPicPr>
          <p:cNvPr id="51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064" y="8007116"/>
            <a:ext cx="498618" cy="49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CasellaDiTesto 51"/>
          <p:cNvSpPr txBox="1"/>
          <p:nvPr/>
        </p:nvSpPr>
        <p:spPr>
          <a:xfrm>
            <a:off x="1699469" y="8434616"/>
            <a:ext cx="13399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>
                <a:latin typeface="Meiryo" panose="020B0604030504040204" pitchFamily="34" charset="-128"/>
                <a:ea typeface="Meiryo" panose="020B0604030504040204" pitchFamily="34" charset="-128"/>
              </a:rPr>
              <a:t>Contattaci</a:t>
            </a:r>
          </a:p>
        </p:txBody>
      </p:sp>
      <p:sp>
        <p:nvSpPr>
          <p:cNvPr id="53" name="CasellaDiTesto 52"/>
          <p:cNvSpPr txBox="1"/>
          <p:nvPr/>
        </p:nvSpPr>
        <p:spPr>
          <a:xfrm>
            <a:off x="1384305" y="8641506"/>
            <a:ext cx="1737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Hai delle domande o Vuoi una quotazione</a:t>
            </a:r>
            <a:r>
              <a:rPr lang="it-IT" sz="10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?</a:t>
            </a:r>
          </a:p>
          <a:p>
            <a:pPr algn="ctr"/>
            <a:r>
              <a:rPr lang="it-IT" sz="1000" dirty="0">
                <a:latin typeface="Garamond" panose="02020404030301010803" pitchFamily="18" charset="0"/>
              </a:rPr>
              <a:t>t. 02.48.82.614</a:t>
            </a:r>
          </a:p>
        </p:txBody>
      </p:sp>
      <p:pic>
        <p:nvPicPr>
          <p:cNvPr id="5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5102" y="8089358"/>
            <a:ext cx="371395" cy="357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CasellaDiTesto 54"/>
          <p:cNvSpPr txBox="1"/>
          <p:nvPr/>
        </p:nvSpPr>
        <p:spPr>
          <a:xfrm>
            <a:off x="3604259" y="8450444"/>
            <a:ext cx="1644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 err="1">
                <a:latin typeface="Meiryo" panose="020B0604030504040204" pitchFamily="34" charset="-128"/>
                <a:ea typeface="Meiryo" panose="020B0604030504040204" pitchFamily="34" charset="-128"/>
              </a:rPr>
              <a:t>Appointment</a:t>
            </a:r>
            <a:endParaRPr lang="it-IT" sz="14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56" name="CasellaDiTesto 55"/>
          <p:cNvSpPr txBox="1"/>
          <p:nvPr/>
        </p:nvSpPr>
        <p:spPr>
          <a:xfrm>
            <a:off x="3260359" y="8649373"/>
            <a:ext cx="198802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One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of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our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technician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may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study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with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you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the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solutions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for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your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it-IT" sz="800" dirty="0" err="1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application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  <a:latin typeface="Garamond" panose="02020404030301010803" pitchFamily="18" charset="0"/>
              </a:rPr>
              <a:t>.</a:t>
            </a:r>
          </a:p>
          <a:p>
            <a:pPr algn="ctr"/>
            <a:r>
              <a:rPr lang="it-IT" sz="1000" dirty="0">
                <a:latin typeface="Garamond" panose="02020404030301010803" pitchFamily="18" charset="0"/>
              </a:rPr>
              <a:t>info@tbf.it</a:t>
            </a:r>
          </a:p>
        </p:txBody>
      </p:sp>
      <p:sp>
        <p:nvSpPr>
          <p:cNvPr id="43" name="CasellaDiTesto 42"/>
          <p:cNvSpPr txBox="1"/>
          <p:nvPr/>
        </p:nvSpPr>
        <p:spPr>
          <a:xfrm>
            <a:off x="2821473" y="9615854"/>
            <a:ext cx="13276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600" dirty="0">
                <a:solidFill>
                  <a:srgbClr val="00B0F0"/>
                </a:solidFill>
              </a:rPr>
              <a:t>T.B.F. </a:t>
            </a:r>
            <a:r>
              <a:rPr lang="it-IT" sz="600" dirty="0" err="1">
                <a:solidFill>
                  <a:srgbClr val="00B0F0"/>
                </a:solidFill>
              </a:rPr>
              <a:t>snc</a:t>
            </a:r>
            <a:endParaRPr lang="it-IT" sz="600" dirty="0">
              <a:solidFill>
                <a:srgbClr val="00B0F0"/>
              </a:solidFill>
            </a:endParaRPr>
          </a:p>
          <a:p>
            <a:pPr algn="ctr"/>
            <a:r>
              <a:rPr lang="it-IT" sz="600" dirty="0">
                <a:solidFill>
                  <a:schemeClr val="bg1">
                    <a:lumMod val="50000"/>
                  </a:schemeClr>
                </a:solidFill>
              </a:rPr>
              <a:t>Via Donizetti, 9/o 20090 Assago (MI)</a:t>
            </a:r>
          </a:p>
        </p:txBody>
      </p:sp>
      <p:cxnSp>
        <p:nvCxnSpPr>
          <p:cNvPr id="58" name="Connettore 1 6"/>
          <p:cNvCxnSpPr/>
          <p:nvPr/>
        </p:nvCxnSpPr>
        <p:spPr>
          <a:xfrm>
            <a:off x="260648" y="9615854"/>
            <a:ext cx="6336704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asellaDiTesto 59"/>
          <p:cNvSpPr txBox="1"/>
          <p:nvPr/>
        </p:nvSpPr>
        <p:spPr>
          <a:xfrm>
            <a:off x="404664" y="9666546"/>
            <a:ext cx="149271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600" dirty="0">
                <a:solidFill>
                  <a:schemeClr val="bg1">
                    <a:lumMod val="50000"/>
                  </a:schemeClr>
                </a:solidFill>
              </a:rPr>
              <a:t>Copyright 2016 TBF. Tutti i diritti riservati.</a:t>
            </a:r>
          </a:p>
        </p:txBody>
      </p:sp>
      <p:sp>
        <p:nvSpPr>
          <p:cNvPr id="61" name="CasellaDiTesto 60"/>
          <p:cNvSpPr txBox="1"/>
          <p:nvPr/>
        </p:nvSpPr>
        <p:spPr>
          <a:xfrm>
            <a:off x="5307237" y="9615854"/>
            <a:ext cx="10118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600" dirty="0">
                <a:solidFill>
                  <a:srgbClr val="00B0F0"/>
                </a:solidFill>
              </a:rPr>
              <a:t>Acquista o info:</a:t>
            </a:r>
          </a:p>
          <a:p>
            <a:pPr algn="ctr"/>
            <a:r>
              <a:rPr lang="it-IT" sz="600" dirty="0">
                <a:solidFill>
                  <a:schemeClr val="bg1">
                    <a:lumMod val="50000"/>
                  </a:schemeClr>
                </a:solidFill>
              </a:rPr>
              <a:t>t. 02.48.82.614 info@tbf.it</a:t>
            </a:r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093723"/>
              </p:ext>
            </p:extLst>
          </p:nvPr>
        </p:nvGraphicFramePr>
        <p:xfrm>
          <a:off x="1969319" y="2781531"/>
          <a:ext cx="2919363" cy="26212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75148">
                  <a:extLst>
                    <a:ext uri="{9D8B030D-6E8A-4147-A177-3AD203B41FA5}">
                      <a16:colId xmlns:a16="http://schemas.microsoft.com/office/drawing/2014/main" xmlns="" val="1046867764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xmlns="" val="1514810033"/>
                    </a:ext>
                  </a:extLst>
                </a:gridCol>
                <a:gridCol w="1080119">
                  <a:extLst>
                    <a:ext uri="{9D8B030D-6E8A-4147-A177-3AD203B41FA5}">
                      <a16:colId xmlns:a16="http://schemas.microsoft.com/office/drawing/2014/main" xmlns="" val="2703576034"/>
                    </a:ext>
                  </a:extLst>
                </a:gridCol>
              </a:tblGrid>
              <a:tr h="208768">
                <a:tc>
                  <a:txBody>
                    <a:bodyPr/>
                    <a:lstStyle/>
                    <a:p>
                      <a:pPr algn="ctr"/>
                      <a:endParaRPr lang="it-IT" sz="800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800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dirty="0" smtClean="0">
                          <a:latin typeface="Garamond" panose="02020404030301010803" pitchFamily="18" charset="0"/>
                        </a:rPr>
                        <a:t>VE 160SV</a:t>
                      </a:r>
                      <a:endParaRPr lang="it-IT" sz="800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55145646"/>
                  </a:ext>
                </a:extLst>
              </a:tr>
              <a:tr h="208768">
                <a:tc>
                  <a:txBody>
                    <a:bodyPr/>
                    <a:lstStyle/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Portata</a:t>
                      </a:r>
                    </a:p>
                    <a:p>
                      <a:pPr algn="ctr"/>
                      <a:r>
                        <a:rPr lang="it-IT" sz="600" i="1" dirty="0">
                          <a:latin typeface="Garamond" panose="02020404030301010803" pitchFamily="18" charset="0"/>
                        </a:rPr>
                        <a:t>Flow Rate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l/</a:t>
                      </a:r>
                      <a:r>
                        <a:rPr lang="it-IT" sz="800" dirty="0" err="1">
                          <a:latin typeface="Garamond" panose="02020404030301010803" pitchFamily="18" charset="0"/>
                        </a:rPr>
                        <a:t>min</a:t>
                      </a:r>
                      <a:r>
                        <a:rPr lang="it-IT" sz="800" dirty="0">
                          <a:latin typeface="Garamond" panose="02020404030301010803" pitchFamily="18" charset="0"/>
                        </a:rPr>
                        <a:t> @  50 Hz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170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32744892"/>
                  </a:ext>
                </a:extLst>
              </a:tr>
              <a:tr h="2087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800" dirty="0">
                          <a:latin typeface="Garamond" panose="02020404030301010803" pitchFamily="18" charset="0"/>
                        </a:rPr>
                        <a:t>Vuoto Finale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600" i="1" dirty="0">
                          <a:latin typeface="Garamond" panose="02020404030301010803" pitchFamily="18" charset="0"/>
                        </a:rPr>
                        <a:t>Ultimate </a:t>
                      </a:r>
                      <a:r>
                        <a:rPr lang="it-IT" sz="600" i="1" dirty="0" err="1">
                          <a:latin typeface="Garamond" panose="02020404030301010803" pitchFamily="18" charset="0"/>
                        </a:rPr>
                        <a:t>Vacuum</a:t>
                      </a:r>
                      <a:endParaRPr lang="it-IT" sz="600" i="1" dirty="0">
                        <a:latin typeface="Garamond" panose="02020404030301010803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dirty="0" err="1">
                          <a:latin typeface="Garamond" panose="02020404030301010803" pitchFamily="18" charset="0"/>
                        </a:rPr>
                        <a:t>Pa</a:t>
                      </a:r>
                      <a:endParaRPr lang="it-IT" sz="800" dirty="0"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it-IT" sz="800" dirty="0" err="1">
                          <a:latin typeface="Garamond" panose="02020404030301010803" pitchFamily="18" charset="0"/>
                        </a:rPr>
                        <a:t>mbar</a:t>
                      </a:r>
                      <a:endParaRPr lang="it-IT" sz="800" dirty="0">
                        <a:latin typeface="Garamond" panose="02020404030301010803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5</a:t>
                      </a:r>
                    </a:p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0,05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97526295"/>
                  </a:ext>
                </a:extLst>
              </a:tr>
              <a:tr h="208768">
                <a:tc>
                  <a:txBody>
                    <a:bodyPr/>
                    <a:lstStyle/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Potenza</a:t>
                      </a:r>
                    </a:p>
                    <a:p>
                      <a:pPr algn="ctr"/>
                      <a:r>
                        <a:rPr lang="it-IT" sz="600" i="1" dirty="0" err="1">
                          <a:latin typeface="Garamond" panose="02020404030301010803" pitchFamily="18" charset="0"/>
                        </a:rPr>
                        <a:t>Power</a:t>
                      </a:r>
                      <a:endParaRPr lang="it-IT" sz="600" i="1" dirty="0">
                        <a:latin typeface="Garamond" panose="02020404030301010803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kW</a:t>
                      </a:r>
                    </a:p>
                    <a:p>
                      <a:pPr algn="ctr"/>
                      <a:r>
                        <a:rPr lang="it-IT" sz="800" dirty="0" err="1">
                          <a:latin typeface="Garamond" panose="02020404030301010803" pitchFamily="18" charset="0"/>
                        </a:rPr>
                        <a:t>Hp</a:t>
                      </a:r>
                      <a:endParaRPr lang="it-IT" sz="800" dirty="0">
                        <a:latin typeface="Garamond" panose="02020404030301010803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0,37</a:t>
                      </a:r>
                    </a:p>
                    <a:p>
                      <a:pPr algn="ctr"/>
                      <a:r>
                        <a:rPr lang="it-IT" sz="800" dirty="0">
                          <a:latin typeface="Garamond" panose="02020404030301010803" pitchFamily="18" charset="0"/>
                        </a:rPr>
                        <a:t>1/2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0647509"/>
                  </a:ext>
                </a:extLst>
              </a:tr>
              <a:tr h="2087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800" dirty="0">
                          <a:latin typeface="Garamond" panose="02020404030301010803" pitchFamily="18" charset="0"/>
                        </a:rPr>
                        <a:t>Aspirazione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600" i="1" kern="1200" dirty="0" err="1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Inlet</a:t>
                      </a:r>
                      <a:r>
                        <a:rPr lang="it-IT" sz="600" i="1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Port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SAE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1/4</a:t>
                      </a:r>
                      <a:r>
                        <a:rPr lang="it-IT" sz="800" kern="1200" baseline="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"</a:t>
                      </a:r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+ 3/8</a:t>
                      </a:r>
                      <a:r>
                        <a:rPr lang="it-IT" sz="800" kern="1200" baseline="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"</a:t>
                      </a:r>
                      <a:endParaRPr lang="it-IT" sz="800" kern="1200" dirty="0">
                        <a:solidFill>
                          <a:schemeClr val="dk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29789035"/>
                  </a:ext>
                </a:extLst>
              </a:tr>
              <a:tr h="2087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700" dirty="0">
                          <a:latin typeface="Garamond" panose="02020404030301010803" pitchFamily="18" charset="0"/>
                        </a:rPr>
                        <a:t>Volume Olio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500" i="1" kern="1200" dirty="0" err="1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Oil</a:t>
                      </a:r>
                      <a:r>
                        <a:rPr lang="it-IT" sz="500" i="1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500" i="1" kern="1200" dirty="0" err="1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Capacity</a:t>
                      </a:r>
                      <a:endParaRPr lang="it-IT" sz="500" i="1" kern="1200" dirty="0">
                        <a:solidFill>
                          <a:schemeClr val="dk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ml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450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62528771"/>
                  </a:ext>
                </a:extLst>
              </a:tr>
              <a:tr h="2087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800" dirty="0">
                          <a:latin typeface="Garamond" panose="02020404030301010803" pitchFamily="18" charset="0"/>
                        </a:rPr>
                        <a:t>Dimensioni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600" i="1" kern="1200" dirty="0" err="1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Dimensions</a:t>
                      </a:r>
                      <a:endParaRPr lang="it-IT" sz="600" i="1" kern="1200" dirty="0">
                        <a:solidFill>
                          <a:schemeClr val="dk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mm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336x138x244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37894615"/>
                  </a:ext>
                </a:extLst>
              </a:tr>
              <a:tr h="2087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700" dirty="0">
                          <a:latin typeface="Garamond" panose="02020404030301010803" pitchFamily="18" charset="0"/>
                        </a:rPr>
                        <a:t>Peso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500" i="1" kern="1200" dirty="0" err="1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Weight</a:t>
                      </a:r>
                      <a:endParaRPr lang="it-IT" sz="500" i="1" kern="1200" dirty="0">
                        <a:solidFill>
                          <a:schemeClr val="dk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kg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12,5</a:t>
                      </a:r>
                      <a:endParaRPr lang="it-IT" sz="800" kern="1200" dirty="0">
                        <a:solidFill>
                          <a:schemeClr val="dk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60552288"/>
                  </a:ext>
                </a:extLst>
              </a:tr>
              <a:tr h="2087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700" dirty="0">
                          <a:latin typeface="Garamond" panose="02020404030301010803" pitchFamily="18" charset="0"/>
                        </a:rPr>
                        <a:t>Articolo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500" i="1" kern="1200" dirty="0" err="1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Article</a:t>
                      </a:r>
                      <a:endParaRPr lang="it-IT" sz="500" i="1" kern="1200" dirty="0">
                        <a:solidFill>
                          <a:schemeClr val="dk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800" kern="1200" dirty="0">
                        <a:solidFill>
                          <a:schemeClr val="dk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800" kern="1200" dirty="0" smtClean="0"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AVTE10-900-01-03</a:t>
                      </a:r>
                      <a:endParaRPr lang="it-IT" sz="800" kern="1200" dirty="0">
                        <a:solidFill>
                          <a:schemeClr val="dk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02868007"/>
                  </a:ext>
                </a:extLst>
              </a:tr>
            </a:tbl>
          </a:graphicData>
        </a:graphic>
      </p:graphicFrame>
      <p:sp>
        <p:nvSpPr>
          <p:cNvPr id="27" name="CasellaDiTesto 26"/>
          <p:cNvSpPr txBox="1"/>
          <p:nvPr/>
        </p:nvSpPr>
        <p:spPr>
          <a:xfrm>
            <a:off x="2420551" y="975946"/>
            <a:ext cx="27190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000" dirty="0" smtClean="0">
                <a:latin typeface="Meiryo" panose="020B0604030504040204" pitchFamily="34" charset="-128"/>
                <a:ea typeface="Meiryo" panose="020B0604030504040204" pitchFamily="34" charset="-128"/>
              </a:rPr>
              <a:t>VE 160SV</a:t>
            </a:r>
            <a:endParaRPr lang="it-IT" sz="40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0" name="CasellaDiTesto 29"/>
          <p:cNvSpPr txBox="1"/>
          <p:nvPr/>
        </p:nvSpPr>
        <p:spPr>
          <a:xfrm>
            <a:off x="1889309" y="460108"/>
            <a:ext cx="30982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>
                <a:latin typeface="Garamond" panose="02020404030301010803" pitchFamily="18" charset="0"/>
              </a:rPr>
              <a:t>Pompa per Alto Vuoto Portatile</a:t>
            </a:r>
          </a:p>
          <a:p>
            <a:pPr algn="ctr"/>
            <a:r>
              <a:rPr lang="it-IT" sz="1400" dirty="0">
                <a:latin typeface="Garamond" panose="02020404030301010803" pitchFamily="18" charset="0"/>
              </a:rPr>
              <a:t>High </a:t>
            </a:r>
            <a:r>
              <a:rPr lang="it-IT" sz="1400" dirty="0" err="1">
                <a:latin typeface="Garamond" panose="02020404030301010803" pitchFamily="18" charset="0"/>
              </a:rPr>
              <a:t>Vacuum</a:t>
            </a:r>
            <a:r>
              <a:rPr lang="it-IT" sz="1400" dirty="0">
                <a:latin typeface="Garamond" panose="02020404030301010803" pitchFamily="18" charset="0"/>
              </a:rPr>
              <a:t> </a:t>
            </a:r>
            <a:r>
              <a:rPr lang="it-IT" sz="1400" dirty="0" err="1">
                <a:latin typeface="Garamond" panose="02020404030301010803" pitchFamily="18" charset="0"/>
              </a:rPr>
              <a:t>Pump</a:t>
            </a:r>
            <a:r>
              <a:rPr lang="it-IT" sz="1400" dirty="0">
                <a:latin typeface="Garamond" panose="02020404030301010803" pitchFamily="18" charset="0"/>
              </a:rPr>
              <a:t> </a:t>
            </a:r>
            <a:r>
              <a:rPr lang="it-IT" sz="1400" dirty="0" err="1">
                <a:latin typeface="Garamond" panose="02020404030301010803" pitchFamily="18" charset="0"/>
              </a:rPr>
              <a:t>Portable</a:t>
            </a:r>
            <a:endParaRPr lang="it-IT" sz="1400" dirty="0">
              <a:latin typeface="Garamond" panose="02020404030301010803" pitchFamily="18" charset="0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3092616" y="6009000"/>
            <a:ext cx="3464813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000000"/>
                </a:solidFill>
                <a:latin typeface="Roboto"/>
              </a:rPr>
              <a:t>Estremamente Silenziosa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000000"/>
                </a:solidFill>
                <a:latin typeface="Roboto"/>
              </a:rPr>
              <a:t>Completa di maniglia per il </a:t>
            </a:r>
            <a:r>
              <a:rPr lang="it-IT" sz="1100" dirty="0" smtClean="0">
                <a:solidFill>
                  <a:srgbClr val="000000"/>
                </a:solidFill>
                <a:latin typeface="Roboto"/>
              </a:rPr>
              <a:t>trasporto, Elettrovalvola </a:t>
            </a:r>
            <a:r>
              <a:rPr lang="it-IT" sz="1100" dirty="0">
                <a:solidFill>
                  <a:srgbClr val="000000"/>
                </a:solidFill>
                <a:latin typeface="Roboto"/>
              </a:rPr>
              <a:t>e Vuotometro.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000000"/>
                </a:solidFill>
                <a:latin typeface="Roboto"/>
              </a:rPr>
              <a:t>Grande Spia Olio per rapido controllo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000000"/>
                </a:solidFill>
                <a:latin typeface="Roboto"/>
              </a:rPr>
              <a:t>Ideale per refrigerazione, oreficeria, </a:t>
            </a:r>
            <a:r>
              <a:rPr lang="it-IT" sz="1100" dirty="0" err="1">
                <a:solidFill>
                  <a:srgbClr val="000000"/>
                </a:solidFill>
                <a:latin typeface="Roboto"/>
              </a:rPr>
              <a:t>degasaggio</a:t>
            </a:r>
            <a:r>
              <a:rPr lang="it-IT" sz="1100" dirty="0">
                <a:solidFill>
                  <a:srgbClr val="000000"/>
                </a:solidFill>
                <a:latin typeface="Roboto"/>
              </a:rPr>
              <a:t>, laminazione, </a:t>
            </a:r>
            <a:r>
              <a:rPr lang="it-IT" sz="1100" dirty="0" err="1">
                <a:solidFill>
                  <a:srgbClr val="000000"/>
                </a:solidFill>
                <a:latin typeface="Roboto"/>
              </a:rPr>
              <a:t>ecc</a:t>
            </a:r>
            <a:endParaRPr lang="it-IT" sz="1100" dirty="0">
              <a:solidFill>
                <a:srgbClr val="000000"/>
              </a:solidFill>
              <a:latin typeface="Roboto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rgbClr val="000000"/>
                </a:solidFill>
                <a:latin typeface="Roboto"/>
              </a:rPr>
              <a:t>Completa di Spina e Olio in confezione, pronta per l'utilizzo</a:t>
            </a:r>
            <a:r>
              <a:rPr lang="it-IT" dirty="0">
                <a:solidFill>
                  <a:srgbClr val="000000"/>
                </a:solidFill>
                <a:latin typeface="Roboto"/>
              </a:rPr>
              <a:t>!!</a:t>
            </a:r>
            <a:endParaRPr lang="it-IT" b="0" i="0" dirty="0">
              <a:solidFill>
                <a:srgbClr val="000000"/>
              </a:solidFill>
              <a:effectLst/>
              <a:latin typeface="Roboto"/>
            </a:endParaRPr>
          </a:p>
        </p:txBody>
      </p:sp>
      <p:pic>
        <p:nvPicPr>
          <p:cNvPr id="33" name="Immagin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12" y="5812285"/>
            <a:ext cx="1805966" cy="1750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7910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</TotalTime>
  <Words>442</Words>
  <Application>Microsoft Office PowerPoint</Application>
  <PresentationFormat>A4 (21x29,7 cm)</PresentationFormat>
  <Paragraphs>90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Meiryo</vt:lpstr>
      <vt:lpstr>Roboto</vt:lpstr>
      <vt:lpstr>Arial</vt:lpstr>
      <vt:lpstr>Calibri</vt:lpstr>
      <vt:lpstr>Garamond</vt:lpstr>
      <vt:lpstr>Tema di Office</vt:lpstr>
      <vt:lpstr>Presentazione standard di PowerPoint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simone</dc:creator>
  <cp:lastModifiedBy>Simone Bollini</cp:lastModifiedBy>
  <cp:revision>115</cp:revision>
  <cp:lastPrinted>2014-01-31T17:58:36Z</cp:lastPrinted>
  <dcterms:created xsi:type="dcterms:W3CDTF">2013-06-21T15:39:42Z</dcterms:created>
  <dcterms:modified xsi:type="dcterms:W3CDTF">2020-08-06T13:12:20Z</dcterms:modified>
</cp:coreProperties>
</file>