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906000" type="A4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0F806D86-7579-46AD-8418-003984D87960}">
          <p14:sldIdLst>
            <p14:sldId id="256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608" y="-1552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121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872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32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357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28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5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811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25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0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456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8731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87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-2874" y="0"/>
            <a:ext cx="6858000" cy="164979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9000">
                <a:schemeClr val="bg1">
                  <a:lumMod val="85000"/>
                </a:schemeClr>
              </a:gs>
              <a:gs pos="89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9" name="Picture 3" descr="N:\TBF\logo TBF-UFFICIA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241125"/>
            <a:ext cx="1142687" cy="73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2821473" y="9615854"/>
            <a:ext cx="13276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T.B.F. </a:t>
            </a:r>
            <a:r>
              <a:rPr lang="it-IT" sz="600" dirty="0" err="1">
                <a:solidFill>
                  <a:srgbClr val="00B0F0"/>
                </a:solidFill>
              </a:rPr>
              <a:t>snc</a:t>
            </a:r>
            <a:endParaRPr lang="it-IT" sz="600" dirty="0">
              <a:solidFill>
                <a:srgbClr val="00B0F0"/>
              </a:solidFill>
            </a:endParaRP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Via Donizetti, 9/o 20090 Assago (MI)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260648" y="9615854"/>
            <a:ext cx="633670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404664" y="9666546"/>
            <a:ext cx="14927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Copyright 2016 TBF. Tutti i diritti riservati.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5307237" y="9615854"/>
            <a:ext cx="1011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Acquista o info:</a:t>
            </a: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t. 02.48.82.614 info@tbf.it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420551" y="975946"/>
            <a:ext cx="27190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VE 125SV</a:t>
            </a:r>
            <a:endParaRPr lang="it-IT" sz="40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1597748" y="221377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Pompe per Vuoto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2618813" y="221377"/>
            <a:ext cx="6078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Soffianti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3226672" y="221377"/>
            <a:ext cx="11705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Strumenti di Misura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4374575" y="215305"/>
            <a:ext cx="7601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Riparazioni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5141151" y="215305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Ricambi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5686678" y="221377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Progettazione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833244" y="5430822"/>
            <a:ext cx="209490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000" dirty="0">
                <a:latin typeface="Garamond" panose="02020404030301010803" pitchFamily="18" charset="0"/>
              </a:rPr>
              <a:t>Pompa per Alto Vuoto Serie ECO</a:t>
            </a:r>
          </a:p>
          <a:p>
            <a:pPr algn="just"/>
            <a:r>
              <a:rPr lang="it-IT" sz="800" dirty="0">
                <a:latin typeface="Garamond" panose="02020404030301010803" pitchFamily="18" charset="0"/>
              </a:rPr>
              <a:t>Piena Applicazione della Tecnologia del Vuoto</a:t>
            </a:r>
          </a:p>
          <a:p>
            <a:pPr algn="just"/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Lorem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ipsum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amet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consectetur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adipiscing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sed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eiusmod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tempor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incididunt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et dolore magna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aliqua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ad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minim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veniam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quis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nostrud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exercitation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ullamco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nisi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aliquip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ex ea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commodo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consequat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aute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irure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reprehenderit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voluptate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esse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cillum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dolore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eu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fugiat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nulla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pariatur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Excepteur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occaecat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cupidatat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non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proident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culpa qui officia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deserunt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mollit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id est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080" y="7713322"/>
            <a:ext cx="590107" cy="59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CasellaDiTesto 30"/>
          <p:cNvSpPr txBox="1"/>
          <p:nvPr/>
        </p:nvSpPr>
        <p:spPr>
          <a:xfrm>
            <a:off x="1342435" y="8256026"/>
            <a:ext cx="1297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Contattaci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1083867" y="8588435"/>
            <a:ext cx="1814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Hai delle domande o Vuoi una quotazione?</a:t>
            </a:r>
          </a:p>
          <a:p>
            <a:pPr algn="ctr"/>
            <a:r>
              <a:rPr lang="it-IT" sz="1200" dirty="0">
                <a:latin typeface="Garamond" panose="02020404030301010803" pitchFamily="18" charset="0"/>
              </a:rPr>
              <a:t>t. 02.48.82.614</a:t>
            </a:r>
          </a:p>
        </p:txBody>
      </p:sp>
      <p:pic>
        <p:nvPicPr>
          <p:cNvPr id="3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835" y="7808129"/>
            <a:ext cx="5143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CasellaDiTesto 34"/>
          <p:cNvSpPr txBox="1"/>
          <p:nvPr/>
        </p:nvSpPr>
        <p:spPr>
          <a:xfrm>
            <a:off x="3666382" y="8247615"/>
            <a:ext cx="15951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 err="1">
                <a:latin typeface="Meiryo" panose="020B0604030504040204" pitchFamily="34" charset="-128"/>
                <a:ea typeface="Meiryo" panose="020B0604030504040204" pitchFamily="34" charset="-128"/>
              </a:rPr>
              <a:t>Appointment</a:t>
            </a:r>
            <a:endParaRPr lang="it-IT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3438450" y="8588436"/>
            <a:ext cx="2076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One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of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technician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can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study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with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the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solutions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for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application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ctr"/>
            <a:r>
              <a:rPr lang="it-IT" sz="1200" dirty="0">
                <a:latin typeface="Garamond" panose="02020404030301010803" pitchFamily="18" charset="0"/>
              </a:rPr>
              <a:t>info@tbf.it</a:t>
            </a:r>
          </a:p>
        </p:txBody>
      </p:sp>
      <p:sp>
        <p:nvSpPr>
          <p:cNvPr id="33" name="CasellaDiTesto 32"/>
          <p:cNvSpPr txBox="1"/>
          <p:nvPr/>
        </p:nvSpPr>
        <p:spPr>
          <a:xfrm>
            <a:off x="3881265" y="5430822"/>
            <a:ext cx="214349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000" dirty="0">
                <a:latin typeface="Garamond" panose="02020404030301010803" pitchFamily="18" charset="0"/>
              </a:rPr>
              <a:t>Eco Series High </a:t>
            </a:r>
            <a:r>
              <a:rPr lang="it-IT" sz="1000" dirty="0" err="1">
                <a:latin typeface="Garamond" panose="02020404030301010803" pitchFamily="18" charset="0"/>
              </a:rPr>
              <a:t>Vacuum</a:t>
            </a:r>
            <a:r>
              <a:rPr lang="it-IT" sz="1000" dirty="0">
                <a:latin typeface="Garamond" panose="02020404030301010803" pitchFamily="18" charset="0"/>
              </a:rPr>
              <a:t> </a:t>
            </a:r>
            <a:r>
              <a:rPr lang="it-IT" sz="1000" dirty="0" err="1">
                <a:latin typeface="Garamond" panose="02020404030301010803" pitchFamily="18" charset="0"/>
              </a:rPr>
              <a:t>Pumps</a:t>
            </a:r>
            <a:endParaRPr lang="it-IT" sz="1000" dirty="0">
              <a:latin typeface="Garamond" panose="02020404030301010803" pitchFamily="18" charset="0"/>
            </a:endParaRPr>
          </a:p>
          <a:p>
            <a:pPr algn="just"/>
            <a:r>
              <a:rPr lang="it-IT" sz="800" dirty="0">
                <a:latin typeface="Garamond" panose="02020404030301010803" pitchFamily="18" charset="0"/>
              </a:rPr>
              <a:t>Full Application of </a:t>
            </a:r>
            <a:r>
              <a:rPr lang="it-IT" sz="800" dirty="0" err="1">
                <a:latin typeface="Garamond" panose="02020404030301010803" pitchFamily="18" charset="0"/>
              </a:rPr>
              <a:t>Vacuum</a:t>
            </a:r>
            <a:r>
              <a:rPr lang="it-IT" sz="800" dirty="0">
                <a:latin typeface="Garamond" panose="02020404030301010803" pitchFamily="18" charset="0"/>
              </a:rPr>
              <a:t> Technology</a:t>
            </a:r>
          </a:p>
          <a:p>
            <a:pPr algn="just"/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Lorem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ipsum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amet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consectetur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adipiscing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sed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eiusmod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tempor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incididunt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et dolore magna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aliqua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ad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minim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veniam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quis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nostrud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exercitation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ullamco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nisi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aliquip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ex ea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commodo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consequat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aute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irure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reprehenderit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voluptate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esse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cillum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dolore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eu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fugiat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nulla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pariatur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Excepteur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occaecat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cupidatat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non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proident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culpa qui officia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deserunt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mollit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id est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1889309" y="460108"/>
            <a:ext cx="3098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>
                <a:latin typeface="Garamond" panose="02020404030301010803" pitchFamily="18" charset="0"/>
              </a:rPr>
              <a:t>Pompa per Alto Vuoto Portatile</a:t>
            </a:r>
          </a:p>
          <a:p>
            <a:pPr algn="ctr"/>
            <a:r>
              <a:rPr lang="it-IT" sz="1400" dirty="0">
                <a:latin typeface="Garamond" panose="02020404030301010803" pitchFamily="18" charset="0"/>
              </a:rPr>
              <a:t>High </a:t>
            </a:r>
            <a:r>
              <a:rPr lang="it-IT" sz="1400" dirty="0" err="1">
                <a:latin typeface="Garamond" panose="02020404030301010803" pitchFamily="18" charset="0"/>
              </a:rPr>
              <a:t>Vacuum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Pump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Portable</a:t>
            </a:r>
            <a:endParaRPr lang="it-IT" sz="1400" dirty="0">
              <a:latin typeface="Garamond" panose="02020404030301010803" pitchFamily="18" charset="0"/>
            </a:endParaRPr>
          </a:p>
        </p:txBody>
      </p:sp>
      <p:sp>
        <p:nvSpPr>
          <p:cNvPr id="38" name="CasellaDiTesto 37"/>
          <p:cNvSpPr txBox="1"/>
          <p:nvPr/>
        </p:nvSpPr>
        <p:spPr>
          <a:xfrm>
            <a:off x="1567144" y="1562873"/>
            <a:ext cx="37237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>
                <a:latin typeface="Garamond" panose="02020404030301010803" pitchFamily="18" charset="0"/>
              </a:rPr>
              <a:t>La Pompa per Alto Vuoto Portatile ed Economica.</a:t>
            </a:r>
          </a:p>
        </p:txBody>
      </p:sp>
      <p:pic>
        <p:nvPicPr>
          <p:cNvPr id="39" name="Immagin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185" y="2264512"/>
            <a:ext cx="2641820" cy="2561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7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-2874" y="0"/>
            <a:ext cx="6858000" cy="164979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9000">
                <a:schemeClr val="bg1">
                  <a:lumMod val="85000"/>
                </a:schemeClr>
              </a:gs>
              <a:gs pos="89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9" name="Picture 3" descr="N:\TBF\logo TBF-UFFICIA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241125"/>
            <a:ext cx="1142687" cy="73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asellaDiTesto 20"/>
          <p:cNvSpPr txBox="1"/>
          <p:nvPr/>
        </p:nvSpPr>
        <p:spPr>
          <a:xfrm>
            <a:off x="1597748" y="221377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Pompe per Vuoto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2618813" y="221377"/>
            <a:ext cx="6078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Soffianti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3226672" y="221377"/>
            <a:ext cx="11705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Strumenti di Misura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4374575" y="215305"/>
            <a:ext cx="7601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Riparazioni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5141151" y="215305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Ricambi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5686678" y="221377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Progettazione</a:t>
            </a:r>
          </a:p>
        </p:txBody>
      </p:sp>
      <p:sp>
        <p:nvSpPr>
          <p:cNvPr id="39" name="Rettangolo 38"/>
          <p:cNvSpPr/>
          <p:nvPr/>
        </p:nvSpPr>
        <p:spPr>
          <a:xfrm>
            <a:off x="254711" y="1981766"/>
            <a:ext cx="19543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VE 125SV– </a:t>
            </a:r>
            <a:r>
              <a:rPr lang="it-IT" sz="1000" dirty="0">
                <a:solidFill>
                  <a:srgbClr val="FF0000"/>
                </a:solidFill>
                <a:latin typeface="Garamond" panose="02020404030301010803" pitchFamily="18" charset="0"/>
              </a:rPr>
              <a:t>Informazioni Tecniche</a:t>
            </a:r>
          </a:p>
        </p:txBody>
      </p:sp>
      <p:sp>
        <p:nvSpPr>
          <p:cNvPr id="40" name="Rettangolo 39"/>
          <p:cNvSpPr/>
          <p:nvPr/>
        </p:nvSpPr>
        <p:spPr>
          <a:xfrm>
            <a:off x="254484" y="2203986"/>
            <a:ext cx="130516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8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VE 125SV– </a:t>
            </a:r>
            <a:r>
              <a:rPr lang="it-IT" sz="800" i="1" dirty="0">
                <a:solidFill>
                  <a:srgbClr val="FF0000"/>
                </a:solidFill>
                <a:latin typeface="Garamond" panose="02020404030301010803" pitchFamily="18" charset="0"/>
              </a:rPr>
              <a:t>Tech Information</a:t>
            </a:r>
          </a:p>
        </p:txBody>
      </p:sp>
      <p:pic>
        <p:nvPicPr>
          <p:cNvPr id="5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64" y="8007116"/>
            <a:ext cx="498618" cy="4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CasellaDiTesto 51"/>
          <p:cNvSpPr txBox="1"/>
          <p:nvPr/>
        </p:nvSpPr>
        <p:spPr>
          <a:xfrm>
            <a:off x="1699469" y="8434616"/>
            <a:ext cx="13399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latin typeface="Meiryo" panose="020B0604030504040204" pitchFamily="34" charset="-128"/>
                <a:ea typeface="Meiryo" panose="020B0604030504040204" pitchFamily="34" charset="-128"/>
              </a:rPr>
              <a:t>Contattaci</a:t>
            </a:r>
          </a:p>
        </p:txBody>
      </p:sp>
      <p:sp>
        <p:nvSpPr>
          <p:cNvPr id="53" name="CasellaDiTesto 52"/>
          <p:cNvSpPr txBox="1"/>
          <p:nvPr/>
        </p:nvSpPr>
        <p:spPr>
          <a:xfrm>
            <a:off x="1384305" y="8641506"/>
            <a:ext cx="1737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Hai delle domande o Vuoi una quotazione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?</a:t>
            </a:r>
          </a:p>
          <a:p>
            <a:pPr algn="ctr"/>
            <a:r>
              <a:rPr lang="it-IT" sz="1000" dirty="0">
                <a:latin typeface="Garamond" panose="02020404030301010803" pitchFamily="18" charset="0"/>
              </a:rPr>
              <a:t>t. 02.48.82.614</a:t>
            </a:r>
          </a:p>
        </p:txBody>
      </p:sp>
      <p:pic>
        <p:nvPicPr>
          <p:cNvPr id="5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102" y="8089358"/>
            <a:ext cx="371395" cy="35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CasellaDiTesto 54"/>
          <p:cNvSpPr txBox="1"/>
          <p:nvPr/>
        </p:nvSpPr>
        <p:spPr>
          <a:xfrm>
            <a:off x="3604259" y="8450444"/>
            <a:ext cx="1644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err="1">
                <a:latin typeface="Meiryo" panose="020B0604030504040204" pitchFamily="34" charset="-128"/>
                <a:ea typeface="Meiryo" panose="020B0604030504040204" pitchFamily="34" charset="-128"/>
              </a:rPr>
              <a:t>Appointment</a:t>
            </a:r>
            <a:endParaRPr lang="it-IT" sz="1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6" name="CasellaDiTesto 55"/>
          <p:cNvSpPr txBox="1"/>
          <p:nvPr/>
        </p:nvSpPr>
        <p:spPr>
          <a:xfrm>
            <a:off x="3260359" y="8649373"/>
            <a:ext cx="19880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One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of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our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technician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may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study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with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the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solutions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for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your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application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ctr"/>
            <a:r>
              <a:rPr lang="it-IT" sz="1000" dirty="0">
                <a:latin typeface="Garamond" panose="02020404030301010803" pitchFamily="18" charset="0"/>
              </a:rPr>
              <a:t>info@tbf.it</a:t>
            </a:r>
          </a:p>
        </p:txBody>
      </p:sp>
      <p:sp>
        <p:nvSpPr>
          <p:cNvPr id="43" name="CasellaDiTesto 42"/>
          <p:cNvSpPr txBox="1"/>
          <p:nvPr/>
        </p:nvSpPr>
        <p:spPr>
          <a:xfrm>
            <a:off x="2821473" y="9615854"/>
            <a:ext cx="13276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T.B.F. </a:t>
            </a:r>
            <a:r>
              <a:rPr lang="it-IT" sz="600" dirty="0" err="1">
                <a:solidFill>
                  <a:srgbClr val="00B0F0"/>
                </a:solidFill>
              </a:rPr>
              <a:t>snc</a:t>
            </a:r>
            <a:endParaRPr lang="it-IT" sz="600" dirty="0">
              <a:solidFill>
                <a:srgbClr val="00B0F0"/>
              </a:solidFill>
            </a:endParaRP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Via Donizetti, 9/o 20090 Assago (MI)</a:t>
            </a:r>
          </a:p>
        </p:txBody>
      </p:sp>
      <p:cxnSp>
        <p:nvCxnSpPr>
          <p:cNvPr id="58" name="Connettore 1 6"/>
          <p:cNvCxnSpPr/>
          <p:nvPr/>
        </p:nvCxnSpPr>
        <p:spPr>
          <a:xfrm>
            <a:off x="260648" y="9615854"/>
            <a:ext cx="633670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sellaDiTesto 59"/>
          <p:cNvSpPr txBox="1"/>
          <p:nvPr/>
        </p:nvSpPr>
        <p:spPr>
          <a:xfrm>
            <a:off x="404664" y="9666546"/>
            <a:ext cx="14927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Copyright 2016 TBF. Tutti i diritti riservati.</a:t>
            </a:r>
          </a:p>
        </p:txBody>
      </p:sp>
      <p:sp>
        <p:nvSpPr>
          <p:cNvPr id="61" name="CasellaDiTesto 60"/>
          <p:cNvSpPr txBox="1"/>
          <p:nvPr/>
        </p:nvSpPr>
        <p:spPr>
          <a:xfrm>
            <a:off x="5307237" y="9615854"/>
            <a:ext cx="1011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Acquista o info:</a:t>
            </a: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t. 02.48.82.614 info@tbf.it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538907"/>
              </p:ext>
            </p:extLst>
          </p:nvPr>
        </p:nvGraphicFramePr>
        <p:xfrm>
          <a:off x="2010382" y="2795081"/>
          <a:ext cx="2858777" cy="2621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54910">
                  <a:extLst>
                    <a:ext uri="{9D8B030D-6E8A-4147-A177-3AD203B41FA5}">
                      <a16:colId xmlns="" xmlns:a16="http://schemas.microsoft.com/office/drawing/2014/main" val="1046867764"/>
                    </a:ext>
                  </a:extLst>
                </a:gridCol>
                <a:gridCol w="846164">
                  <a:extLst>
                    <a:ext uri="{9D8B030D-6E8A-4147-A177-3AD203B41FA5}">
                      <a16:colId xmlns="" xmlns:a16="http://schemas.microsoft.com/office/drawing/2014/main" val="1514810033"/>
                    </a:ext>
                  </a:extLst>
                </a:gridCol>
                <a:gridCol w="1057703">
                  <a:extLst>
                    <a:ext uri="{9D8B030D-6E8A-4147-A177-3AD203B41FA5}">
                      <a16:colId xmlns="" xmlns:a16="http://schemas.microsoft.com/office/drawing/2014/main" val="2703576034"/>
                    </a:ext>
                  </a:extLst>
                </a:gridCol>
              </a:tblGrid>
              <a:tr h="213171">
                <a:tc>
                  <a:txBody>
                    <a:bodyPr/>
                    <a:lstStyle/>
                    <a:p>
                      <a:pPr algn="ctr"/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 smtClean="0">
                          <a:latin typeface="Garamond" panose="02020404030301010803" pitchFamily="18" charset="0"/>
                        </a:rPr>
                        <a:t>VE 125SV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55145646"/>
                  </a:ext>
                </a:extLst>
              </a:tr>
              <a:tr h="304530"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Portata</a:t>
                      </a:r>
                    </a:p>
                    <a:p>
                      <a:pPr algn="ctr"/>
                      <a:r>
                        <a:rPr lang="it-IT" sz="600" i="1" dirty="0">
                          <a:latin typeface="Garamond" panose="02020404030301010803" pitchFamily="18" charset="0"/>
                        </a:rPr>
                        <a:t>Flow Rate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l/</a:t>
                      </a:r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min</a:t>
                      </a:r>
                      <a:r>
                        <a:rPr lang="it-IT" sz="800" dirty="0">
                          <a:latin typeface="Garamond" panose="02020404030301010803" pitchFamily="18" charset="0"/>
                        </a:rPr>
                        <a:t> @  50 Hz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70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32744892"/>
                  </a:ext>
                </a:extLst>
              </a:tr>
              <a:tr h="3349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dirty="0">
                          <a:latin typeface="Garamond" panose="02020404030301010803" pitchFamily="18" charset="0"/>
                        </a:rPr>
                        <a:t>Vuoto Finale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i="1" dirty="0">
                          <a:latin typeface="Garamond" panose="02020404030301010803" pitchFamily="18" charset="0"/>
                        </a:rPr>
                        <a:t>Ultimate </a:t>
                      </a:r>
                      <a:r>
                        <a:rPr lang="it-IT" sz="600" i="1" dirty="0" err="1">
                          <a:latin typeface="Garamond" panose="02020404030301010803" pitchFamily="18" charset="0"/>
                        </a:rPr>
                        <a:t>Vacuum</a:t>
                      </a:r>
                      <a:endParaRPr lang="it-IT" sz="600" i="1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Pa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mbar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baseline="0" dirty="0">
                          <a:latin typeface="Garamond" panose="02020404030301010803" pitchFamily="18" charset="0"/>
                        </a:rPr>
                        <a:t>5</a:t>
                      </a:r>
                      <a:endParaRPr lang="it-IT" sz="800" baseline="30000" dirty="0"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0,05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7526295"/>
                  </a:ext>
                </a:extLst>
              </a:tr>
              <a:tr h="334983"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Potenza</a:t>
                      </a:r>
                    </a:p>
                    <a:p>
                      <a:pPr algn="ctr"/>
                      <a:r>
                        <a:rPr lang="it-IT" sz="600" i="1" dirty="0" err="1">
                          <a:latin typeface="Garamond" panose="02020404030301010803" pitchFamily="18" charset="0"/>
                        </a:rPr>
                        <a:t>Power</a:t>
                      </a:r>
                      <a:endParaRPr lang="it-IT" sz="600" i="1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kW</a:t>
                      </a:r>
                    </a:p>
                    <a:p>
                      <a:pPr algn="ctr"/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Hp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0,19</a:t>
                      </a:r>
                    </a:p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1/4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10647509"/>
                  </a:ext>
                </a:extLst>
              </a:tr>
              <a:tr h="3045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dirty="0">
                          <a:latin typeface="Garamond" panose="02020404030301010803" pitchFamily="18" charset="0"/>
                        </a:rPr>
                        <a:t>Aspirazione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Inlet</a:t>
                      </a:r>
                      <a:r>
                        <a:rPr lang="it-IT" sz="600" i="1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Port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SAE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¼"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9789035"/>
                  </a:ext>
                </a:extLst>
              </a:tr>
              <a:tr h="274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>
                          <a:latin typeface="Garamond" panose="02020404030301010803" pitchFamily="18" charset="0"/>
                        </a:rPr>
                        <a:t>Volume Olio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Oil</a:t>
                      </a:r>
                      <a:r>
                        <a:rPr lang="it-IT" sz="500" i="1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Capacity</a:t>
                      </a:r>
                      <a:endParaRPr lang="it-IT" sz="5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ml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250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62528771"/>
                  </a:ext>
                </a:extLst>
              </a:tr>
              <a:tr h="3045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dirty="0">
                          <a:latin typeface="Garamond" panose="02020404030301010803" pitchFamily="18" charset="0"/>
                        </a:rPr>
                        <a:t>Dimensioni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Dimensions</a:t>
                      </a:r>
                      <a:endParaRPr lang="it-IT" sz="6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mm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308x124x228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37894615"/>
                  </a:ext>
                </a:extLst>
              </a:tr>
              <a:tr h="274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>
                          <a:latin typeface="Garamond" panose="02020404030301010803" pitchFamily="18" charset="0"/>
                        </a:rPr>
                        <a:t>Peso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Weight</a:t>
                      </a:r>
                      <a:endParaRPr lang="it-IT" sz="5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kg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6,8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0552288"/>
                  </a:ext>
                </a:extLst>
              </a:tr>
              <a:tr h="274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>
                          <a:latin typeface="Garamond" panose="02020404030301010803" pitchFamily="18" charset="0"/>
                        </a:rPr>
                        <a:t>Articolo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Article</a:t>
                      </a:r>
                      <a:endParaRPr lang="it-IT" sz="5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800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 smtClean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AVTE04-900-01-03</a:t>
                      </a:r>
                      <a:endParaRPr lang="it-IT" sz="800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02868007"/>
                  </a:ext>
                </a:extLst>
              </a:tr>
            </a:tbl>
          </a:graphicData>
        </a:graphic>
      </p:graphicFrame>
      <p:sp>
        <p:nvSpPr>
          <p:cNvPr id="27" name="CasellaDiTesto 26"/>
          <p:cNvSpPr txBox="1"/>
          <p:nvPr/>
        </p:nvSpPr>
        <p:spPr>
          <a:xfrm>
            <a:off x="2420551" y="975946"/>
            <a:ext cx="27190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VE 125SV</a:t>
            </a:r>
            <a:endParaRPr lang="it-IT" sz="40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1889309" y="460108"/>
            <a:ext cx="3098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>
                <a:latin typeface="Garamond" panose="02020404030301010803" pitchFamily="18" charset="0"/>
              </a:rPr>
              <a:t>Pompa per Alto Vuoto Portatile</a:t>
            </a:r>
          </a:p>
          <a:p>
            <a:pPr algn="ctr"/>
            <a:r>
              <a:rPr lang="it-IT" sz="1400" dirty="0">
                <a:latin typeface="Garamond" panose="02020404030301010803" pitchFamily="18" charset="0"/>
              </a:rPr>
              <a:t>High </a:t>
            </a:r>
            <a:r>
              <a:rPr lang="it-IT" sz="1400" dirty="0" err="1">
                <a:latin typeface="Garamond" panose="02020404030301010803" pitchFamily="18" charset="0"/>
              </a:rPr>
              <a:t>Vacuum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Pump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Portable</a:t>
            </a:r>
            <a:endParaRPr lang="it-IT" sz="1400" dirty="0">
              <a:latin typeface="Garamond" panose="02020404030301010803" pitchFamily="18" charset="0"/>
            </a:endParaRPr>
          </a:p>
        </p:txBody>
      </p:sp>
      <p:pic>
        <p:nvPicPr>
          <p:cNvPr id="32" name="Immagin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39" y="5983413"/>
            <a:ext cx="1886374" cy="1828947"/>
          </a:xfrm>
          <a:prstGeom prst="rect">
            <a:avLst/>
          </a:prstGeom>
        </p:spPr>
      </p:pic>
      <p:sp>
        <p:nvSpPr>
          <p:cNvPr id="33" name="Rettangolo 32"/>
          <p:cNvSpPr/>
          <p:nvPr/>
        </p:nvSpPr>
        <p:spPr>
          <a:xfrm>
            <a:off x="2771275" y="6149491"/>
            <a:ext cx="3464813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Estremamente Silenziosa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Completa di maniglia per il </a:t>
            </a:r>
            <a:r>
              <a:rPr lang="it-IT" sz="1100" dirty="0" smtClean="0">
                <a:solidFill>
                  <a:srgbClr val="000000"/>
                </a:solidFill>
                <a:latin typeface="Roboto"/>
              </a:rPr>
              <a:t>trasporto, Elettrovalvola </a:t>
            </a:r>
            <a:r>
              <a:rPr lang="it-IT" sz="1100" dirty="0">
                <a:solidFill>
                  <a:srgbClr val="000000"/>
                </a:solidFill>
                <a:latin typeface="Roboto"/>
              </a:rPr>
              <a:t>e Vuotometro.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Grande Spia Olio per rapido controllo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Ideale per refrigerazione, oreficeria, </a:t>
            </a:r>
            <a:r>
              <a:rPr lang="it-IT" sz="1100" dirty="0" err="1">
                <a:solidFill>
                  <a:srgbClr val="000000"/>
                </a:solidFill>
                <a:latin typeface="Roboto"/>
              </a:rPr>
              <a:t>degasaggio</a:t>
            </a:r>
            <a:r>
              <a:rPr lang="it-IT" sz="1100" dirty="0">
                <a:solidFill>
                  <a:srgbClr val="000000"/>
                </a:solidFill>
                <a:latin typeface="Roboto"/>
              </a:rPr>
              <a:t>, laminazione, </a:t>
            </a:r>
            <a:r>
              <a:rPr lang="it-IT" sz="1100" dirty="0" err="1">
                <a:solidFill>
                  <a:srgbClr val="000000"/>
                </a:solidFill>
                <a:latin typeface="Roboto"/>
              </a:rPr>
              <a:t>ecc</a:t>
            </a:r>
            <a:endParaRPr lang="it-IT" sz="1100" dirty="0">
              <a:solidFill>
                <a:srgbClr val="000000"/>
              </a:solidFill>
              <a:latin typeface="Robot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Completa di Spina e Olio in confezione, pronta per l'utilizzo</a:t>
            </a:r>
            <a:r>
              <a:rPr lang="it-IT" dirty="0">
                <a:solidFill>
                  <a:srgbClr val="000000"/>
                </a:solidFill>
                <a:latin typeface="Roboto"/>
              </a:rPr>
              <a:t>!!</a:t>
            </a:r>
            <a:endParaRPr lang="it-IT" b="0" i="0" dirty="0">
              <a:solidFill>
                <a:srgbClr val="000000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1577910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439</Words>
  <Application>Microsoft Office PowerPoint</Application>
  <PresentationFormat>A4 (21x29,7 cm)</PresentationFormat>
  <Paragraphs>90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Meiryo</vt:lpstr>
      <vt:lpstr>Roboto</vt:lpstr>
      <vt:lpstr>Arial</vt:lpstr>
      <vt:lpstr>Calibri</vt:lpstr>
      <vt:lpstr>Garamond</vt:lpstr>
      <vt:lpstr>Tema di Office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simone</dc:creator>
  <cp:lastModifiedBy>Simone Bollini</cp:lastModifiedBy>
  <cp:revision>118</cp:revision>
  <cp:lastPrinted>2014-01-31T17:58:36Z</cp:lastPrinted>
  <dcterms:created xsi:type="dcterms:W3CDTF">2013-06-21T15:39:42Z</dcterms:created>
  <dcterms:modified xsi:type="dcterms:W3CDTF">2020-08-06T13:12:23Z</dcterms:modified>
</cp:coreProperties>
</file>