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</p:sldIdLst>
  <p:sldSz cx="6858000" cy="9906000" type="A4"/>
  <p:notesSz cx="7099300" cy="10234613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zione predefinita" id="{0F806D86-7579-46AD-8418-003984D87960}">
          <p14:sldIdLst>
            <p14:sldId id="256"/>
            <p14:sldId id="258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312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E3FDE45-AF77-4B5C-9715-49D594BDF05E}" styleName="Stile chiaro 1 - Colore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5940675A-B579-460E-94D1-54222C63F5DA}" styleName="Nessuno stile, griglia tabel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Nessuno stile, nessuna grigli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FD0F851-EC5A-4D38-B0AD-8093EC10F338}" styleName="Stile chiaro 1 - Colore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073A0DAA-6AF3-43AB-8588-CEC1D06C72B9}" styleName="Stile me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0" d="100"/>
          <a:sy n="80" d="100"/>
        </p:scale>
        <p:origin x="1384" y="-68"/>
      </p:cViewPr>
      <p:guideLst>
        <p:guide orient="horz" pos="3120"/>
        <p:guide pos="216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514350" y="3077282"/>
            <a:ext cx="5829300" cy="2123369"/>
          </a:xfrm>
        </p:spPr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3A0C46-5EE8-4FB7-B29F-78980D0290CF}" type="datetimeFigureOut">
              <a:rPr lang="it-IT" smtClean="0"/>
              <a:t>06/08/2020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EFC853-8409-4933-9CDC-82BCB4D7330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712172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3A0C46-5EE8-4FB7-B29F-78980D0290CF}" type="datetimeFigureOut">
              <a:rPr lang="it-IT" smtClean="0"/>
              <a:t>06/08/2020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EFC853-8409-4933-9CDC-82BCB4D7330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887213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3729037" y="573264"/>
            <a:ext cx="1157288" cy="12208228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257175" y="573264"/>
            <a:ext cx="3357563" cy="12208228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3A0C46-5EE8-4FB7-B29F-78980D0290CF}" type="datetimeFigureOut">
              <a:rPr lang="it-IT" smtClean="0"/>
              <a:t>06/08/2020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EFC853-8409-4933-9CDC-82BCB4D7330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073264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3A0C46-5EE8-4FB7-B29F-78980D0290CF}" type="datetimeFigureOut">
              <a:rPr lang="it-IT" smtClean="0"/>
              <a:t>06/08/2020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EFC853-8409-4933-9CDC-82BCB4D7330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335775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541735" y="6365523"/>
            <a:ext cx="5829300" cy="196744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541735" y="4198586"/>
            <a:ext cx="5829300" cy="21669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3A0C46-5EE8-4FB7-B29F-78980D0290CF}" type="datetimeFigureOut">
              <a:rPr lang="it-IT" smtClean="0"/>
              <a:t>06/08/2020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EFC853-8409-4933-9CDC-82BCB4D7330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852821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257175" y="3338690"/>
            <a:ext cx="2257425" cy="944280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2628900" y="3338690"/>
            <a:ext cx="2257425" cy="944280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3A0C46-5EE8-4FB7-B29F-78980D0290CF}" type="datetimeFigureOut">
              <a:rPr lang="it-IT" smtClean="0"/>
              <a:t>06/08/2020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EFC853-8409-4933-9CDC-82BCB4D7330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9050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</p:spPr>
        <p:txBody>
          <a:bodyPr/>
          <a:lstStyle>
            <a:lvl1pPr>
              <a:defRPr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342900" y="2217385"/>
            <a:ext cx="303014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342900" y="3141486"/>
            <a:ext cx="303014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3483769" y="2217385"/>
            <a:ext cx="303133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3483769" y="3141486"/>
            <a:ext cx="303133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3A0C46-5EE8-4FB7-B29F-78980D0290CF}" type="datetimeFigureOut">
              <a:rPr lang="it-IT" smtClean="0"/>
              <a:t>06/08/2020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EFC853-8409-4933-9CDC-82BCB4D7330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481101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3A0C46-5EE8-4FB7-B29F-78980D0290CF}" type="datetimeFigureOut">
              <a:rPr lang="it-IT" smtClean="0"/>
              <a:t>06/08/2020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EFC853-8409-4933-9CDC-82BCB4D7330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032598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3A0C46-5EE8-4FB7-B29F-78980D0290CF}" type="datetimeFigureOut">
              <a:rPr lang="it-IT" smtClean="0"/>
              <a:t>06/08/2020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EFC853-8409-4933-9CDC-82BCB4D7330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49077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342900" y="394405"/>
            <a:ext cx="2256235" cy="167851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2681287" y="394406"/>
            <a:ext cx="3833813" cy="845449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342900" y="2072923"/>
            <a:ext cx="2256235" cy="677598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3A0C46-5EE8-4FB7-B29F-78980D0290CF}" type="datetimeFigureOut">
              <a:rPr lang="it-IT" smtClean="0"/>
              <a:t>06/08/2020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EFC853-8409-4933-9CDC-82BCB4D7330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094564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344216" y="6934200"/>
            <a:ext cx="4114800" cy="81862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344216" y="7752822"/>
            <a:ext cx="4114800" cy="116257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3A0C46-5EE8-4FB7-B29F-78980D0290CF}" type="datetimeFigureOut">
              <a:rPr lang="it-IT" smtClean="0"/>
              <a:t>06/08/2020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EFC853-8409-4933-9CDC-82BCB4D7330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187311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342900" y="2311401"/>
            <a:ext cx="6172200" cy="65375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342900" y="9181395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3A0C46-5EE8-4FB7-B29F-78980D0290CF}" type="datetimeFigureOut">
              <a:rPr lang="it-IT" smtClean="0"/>
              <a:t>06/08/2020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2343150" y="9181395"/>
            <a:ext cx="21717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4914900" y="9181395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EFC853-8409-4933-9CDC-82BCB4D7330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68724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ttangolo 27"/>
          <p:cNvSpPr/>
          <p:nvPr/>
        </p:nvSpPr>
        <p:spPr>
          <a:xfrm>
            <a:off x="-2874" y="0"/>
            <a:ext cx="6858000" cy="1649798"/>
          </a:xfrm>
          <a:prstGeom prst="rect">
            <a:avLst/>
          </a:prstGeom>
          <a:gradFill flip="none" rotWithShape="1">
            <a:gsLst>
              <a:gs pos="0">
                <a:schemeClr val="bg1"/>
              </a:gs>
              <a:gs pos="79000">
                <a:schemeClr val="bg1">
                  <a:lumMod val="85000"/>
                </a:schemeClr>
              </a:gs>
              <a:gs pos="89000">
                <a:schemeClr val="bg1">
                  <a:lumMod val="85000"/>
                </a:schemeClr>
              </a:gs>
              <a:gs pos="100000">
                <a:schemeClr val="bg1">
                  <a:lumMod val="85000"/>
                </a:schemeClr>
              </a:gs>
            </a:gsLst>
            <a:lin ang="16200000" scaled="1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pic>
        <p:nvPicPr>
          <p:cNvPr id="29" name="Picture 3" descr="N:\TBF\logo TBF-UFFICIALE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0648" y="241125"/>
            <a:ext cx="1142687" cy="7320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CasellaDiTesto 4"/>
          <p:cNvSpPr txBox="1"/>
          <p:nvPr/>
        </p:nvSpPr>
        <p:spPr>
          <a:xfrm>
            <a:off x="2821473" y="9615854"/>
            <a:ext cx="132760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it-IT" sz="600" dirty="0">
                <a:solidFill>
                  <a:srgbClr val="00B0F0"/>
                </a:solidFill>
              </a:rPr>
              <a:t>T.B.F. </a:t>
            </a:r>
            <a:r>
              <a:rPr lang="it-IT" sz="600" dirty="0" err="1">
                <a:solidFill>
                  <a:srgbClr val="00B0F0"/>
                </a:solidFill>
              </a:rPr>
              <a:t>snc</a:t>
            </a:r>
            <a:endParaRPr lang="it-IT" sz="600" dirty="0">
              <a:solidFill>
                <a:srgbClr val="00B0F0"/>
              </a:solidFill>
            </a:endParaRPr>
          </a:p>
          <a:p>
            <a:pPr algn="ctr"/>
            <a:r>
              <a:rPr lang="it-IT" sz="600" dirty="0">
                <a:solidFill>
                  <a:schemeClr val="bg1">
                    <a:lumMod val="50000"/>
                  </a:schemeClr>
                </a:solidFill>
              </a:rPr>
              <a:t>Via Donizetti, 9/o 20090 Assago (MI)</a:t>
            </a:r>
          </a:p>
        </p:txBody>
      </p:sp>
      <p:cxnSp>
        <p:nvCxnSpPr>
          <p:cNvPr id="7" name="Connettore 1 6"/>
          <p:cNvCxnSpPr/>
          <p:nvPr/>
        </p:nvCxnSpPr>
        <p:spPr>
          <a:xfrm>
            <a:off x="260648" y="9615854"/>
            <a:ext cx="6336704" cy="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CasellaDiTesto 16"/>
          <p:cNvSpPr txBox="1"/>
          <p:nvPr/>
        </p:nvSpPr>
        <p:spPr>
          <a:xfrm>
            <a:off x="404664" y="9666546"/>
            <a:ext cx="1492716" cy="1846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it-IT" sz="600" dirty="0">
                <a:solidFill>
                  <a:schemeClr val="bg1">
                    <a:lumMod val="50000"/>
                  </a:schemeClr>
                </a:solidFill>
              </a:rPr>
              <a:t>Copyright 2016 TBF. Tutti i diritti riservati.</a:t>
            </a:r>
          </a:p>
        </p:txBody>
      </p:sp>
      <p:sp>
        <p:nvSpPr>
          <p:cNvPr id="18" name="CasellaDiTesto 17"/>
          <p:cNvSpPr txBox="1"/>
          <p:nvPr/>
        </p:nvSpPr>
        <p:spPr>
          <a:xfrm>
            <a:off x="5307237" y="9615854"/>
            <a:ext cx="101181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it-IT" sz="600" dirty="0">
                <a:solidFill>
                  <a:srgbClr val="00B0F0"/>
                </a:solidFill>
              </a:rPr>
              <a:t>Acquista o info:</a:t>
            </a:r>
          </a:p>
          <a:p>
            <a:pPr algn="ctr"/>
            <a:r>
              <a:rPr lang="it-IT" sz="600" dirty="0">
                <a:solidFill>
                  <a:schemeClr val="bg1">
                    <a:lumMod val="50000"/>
                  </a:schemeClr>
                </a:solidFill>
              </a:rPr>
              <a:t>t. 02.48.82.614 info@tbf.it</a:t>
            </a:r>
          </a:p>
        </p:txBody>
      </p:sp>
      <p:sp>
        <p:nvSpPr>
          <p:cNvPr id="10" name="CasellaDiTesto 9"/>
          <p:cNvSpPr txBox="1"/>
          <p:nvPr/>
        </p:nvSpPr>
        <p:spPr>
          <a:xfrm>
            <a:off x="2420551" y="975946"/>
            <a:ext cx="271901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4000" dirty="0" smtClean="0">
                <a:latin typeface="Meiryo" panose="020B0604030504040204" pitchFamily="34" charset="-128"/>
                <a:ea typeface="Meiryo" panose="020B0604030504040204" pitchFamily="34" charset="-128"/>
              </a:rPr>
              <a:t>VE 260SV</a:t>
            </a:r>
            <a:endParaRPr lang="it-IT" sz="4000" dirty="0"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21" name="CasellaDiTesto 20"/>
          <p:cNvSpPr txBox="1"/>
          <p:nvPr/>
        </p:nvSpPr>
        <p:spPr>
          <a:xfrm>
            <a:off x="1597748" y="221377"/>
            <a:ext cx="1083951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000" dirty="0">
                <a:latin typeface="Garamond" panose="02020404030301010803" pitchFamily="18" charset="0"/>
              </a:rPr>
              <a:t>Pompe per Vuoto</a:t>
            </a:r>
          </a:p>
        </p:txBody>
      </p:sp>
      <p:sp>
        <p:nvSpPr>
          <p:cNvPr id="22" name="CasellaDiTesto 21"/>
          <p:cNvSpPr txBox="1"/>
          <p:nvPr/>
        </p:nvSpPr>
        <p:spPr>
          <a:xfrm>
            <a:off x="2618813" y="221377"/>
            <a:ext cx="607859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000" dirty="0">
                <a:latin typeface="Garamond" panose="02020404030301010803" pitchFamily="18" charset="0"/>
              </a:rPr>
              <a:t>Soffianti</a:t>
            </a:r>
          </a:p>
        </p:txBody>
      </p:sp>
      <p:sp>
        <p:nvSpPr>
          <p:cNvPr id="23" name="CasellaDiTesto 22"/>
          <p:cNvSpPr txBox="1"/>
          <p:nvPr/>
        </p:nvSpPr>
        <p:spPr>
          <a:xfrm>
            <a:off x="3226672" y="221377"/>
            <a:ext cx="1170513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000" dirty="0">
                <a:latin typeface="Garamond" panose="02020404030301010803" pitchFamily="18" charset="0"/>
              </a:rPr>
              <a:t>Strumenti di Misura</a:t>
            </a:r>
          </a:p>
        </p:txBody>
      </p:sp>
      <p:sp>
        <p:nvSpPr>
          <p:cNvPr id="24" name="CasellaDiTesto 23"/>
          <p:cNvSpPr txBox="1"/>
          <p:nvPr/>
        </p:nvSpPr>
        <p:spPr>
          <a:xfrm>
            <a:off x="4374575" y="215305"/>
            <a:ext cx="760144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000" dirty="0">
                <a:latin typeface="Garamond" panose="02020404030301010803" pitchFamily="18" charset="0"/>
              </a:rPr>
              <a:t>Riparazioni</a:t>
            </a:r>
          </a:p>
        </p:txBody>
      </p:sp>
      <p:sp>
        <p:nvSpPr>
          <p:cNvPr id="25" name="CasellaDiTesto 24"/>
          <p:cNvSpPr txBox="1"/>
          <p:nvPr/>
        </p:nvSpPr>
        <p:spPr>
          <a:xfrm>
            <a:off x="5141151" y="215305"/>
            <a:ext cx="59343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000" dirty="0">
                <a:latin typeface="Garamond" panose="02020404030301010803" pitchFamily="18" charset="0"/>
              </a:rPr>
              <a:t>Ricambi</a:t>
            </a:r>
          </a:p>
        </p:txBody>
      </p:sp>
      <p:sp>
        <p:nvSpPr>
          <p:cNvPr id="26" name="CasellaDiTesto 25"/>
          <p:cNvSpPr txBox="1"/>
          <p:nvPr/>
        </p:nvSpPr>
        <p:spPr>
          <a:xfrm>
            <a:off x="5686678" y="221377"/>
            <a:ext cx="870751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000" dirty="0">
                <a:latin typeface="Garamond" panose="02020404030301010803" pitchFamily="18" charset="0"/>
              </a:rPr>
              <a:t>Progettazione</a:t>
            </a:r>
          </a:p>
        </p:txBody>
      </p:sp>
      <p:sp>
        <p:nvSpPr>
          <p:cNvPr id="27" name="CasellaDiTesto 26"/>
          <p:cNvSpPr txBox="1"/>
          <p:nvPr/>
        </p:nvSpPr>
        <p:spPr>
          <a:xfrm>
            <a:off x="833244" y="5430822"/>
            <a:ext cx="2094909" cy="2369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t-IT" sz="1000" dirty="0">
                <a:latin typeface="Garamond" panose="02020404030301010803" pitchFamily="18" charset="0"/>
              </a:rPr>
              <a:t>Pompa per Alto Vuoto Serie ECO</a:t>
            </a:r>
          </a:p>
          <a:p>
            <a:pPr algn="just"/>
            <a:r>
              <a:rPr lang="it-IT" sz="800" dirty="0">
                <a:latin typeface="Garamond" panose="02020404030301010803" pitchFamily="18" charset="0"/>
              </a:rPr>
              <a:t>Piena Applicazione della Tecnologia del Vuoto</a:t>
            </a:r>
          </a:p>
          <a:p>
            <a:pPr algn="just"/>
            <a:r>
              <a:rPr lang="it-IT" sz="1000" dirty="0" err="1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Lorem</a:t>
            </a:r>
            <a:r>
              <a:rPr lang="it-IT" sz="1000" dirty="0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it-IT" sz="1000" dirty="0" err="1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ipsum</a:t>
            </a:r>
            <a:r>
              <a:rPr lang="it-IT" sz="1000" dirty="0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it-IT" sz="1000" dirty="0" err="1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dolor</a:t>
            </a:r>
            <a:r>
              <a:rPr lang="it-IT" sz="1000" dirty="0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it-IT" sz="1000" dirty="0" err="1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sit</a:t>
            </a:r>
            <a:r>
              <a:rPr lang="it-IT" sz="1000" dirty="0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it-IT" sz="1000" dirty="0" err="1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amet</a:t>
            </a:r>
            <a:r>
              <a:rPr lang="it-IT" sz="1000" dirty="0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, </a:t>
            </a:r>
            <a:r>
              <a:rPr lang="it-IT" sz="1000" dirty="0" err="1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consectetur</a:t>
            </a:r>
            <a:r>
              <a:rPr lang="it-IT" sz="1000" dirty="0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it-IT" sz="1000" dirty="0" err="1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adipiscing</a:t>
            </a:r>
            <a:r>
              <a:rPr lang="it-IT" sz="1000" dirty="0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it-IT" sz="1000" dirty="0" err="1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elit</a:t>
            </a:r>
            <a:r>
              <a:rPr lang="it-IT" sz="1000" dirty="0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, </a:t>
            </a:r>
            <a:r>
              <a:rPr lang="it-IT" sz="1000" dirty="0" err="1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sed</a:t>
            </a:r>
            <a:r>
              <a:rPr lang="it-IT" sz="1000" dirty="0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 do </a:t>
            </a:r>
            <a:r>
              <a:rPr lang="it-IT" sz="1000" dirty="0" err="1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eiusmod</a:t>
            </a:r>
            <a:r>
              <a:rPr lang="it-IT" sz="1000" dirty="0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it-IT" sz="1000" dirty="0" err="1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tempor</a:t>
            </a:r>
            <a:r>
              <a:rPr lang="it-IT" sz="1000" dirty="0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it-IT" sz="1000" dirty="0" err="1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incididunt</a:t>
            </a:r>
            <a:r>
              <a:rPr lang="it-IT" sz="1000" dirty="0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 ut </a:t>
            </a:r>
            <a:r>
              <a:rPr lang="it-IT" sz="1000" dirty="0" err="1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labore</a:t>
            </a:r>
            <a:r>
              <a:rPr lang="it-IT" sz="1000" dirty="0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 et dolore magna </a:t>
            </a:r>
            <a:r>
              <a:rPr lang="it-IT" sz="1000" dirty="0" err="1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aliqua</a:t>
            </a:r>
            <a:r>
              <a:rPr lang="it-IT" sz="1000" dirty="0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. Ut </a:t>
            </a:r>
            <a:r>
              <a:rPr lang="it-IT" sz="1000" dirty="0" err="1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enim</a:t>
            </a:r>
            <a:r>
              <a:rPr lang="it-IT" sz="1000" dirty="0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 ad </a:t>
            </a:r>
            <a:r>
              <a:rPr lang="it-IT" sz="1000" dirty="0" err="1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minim</a:t>
            </a:r>
            <a:r>
              <a:rPr lang="it-IT" sz="1000" dirty="0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it-IT" sz="1000" dirty="0" err="1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veniam</a:t>
            </a:r>
            <a:r>
              <a:rPr lang="it-IT" sz="1000" dirty="0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, </a:t>
            </a:r>
            <a:r>
              <a:rPr lang="it-IT" sz="1000" dirty="0" err="1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quis</a:t>
            </a:r>
            <a:r>
              <a:rPr lang="it-IT" sz="1000" dirty="0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it-IT" sz="1000" dirty="0" err="1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nostrud</a:t>
            </a:r>
            <a:r>
              <a:rPr lang="it-IT" sz="1000" dirty="0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it-IT" sz="1000" dirty="0" err="1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exercitation</a:t>
            </a:r>
            <a:r>
              <a:rPr lang="it-IT" sz="1000" dirty="0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it-IT" sz="1000" dirty="0" err="1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ullamco</a:t>
            </a:r>
            <a:r>
              <a:rPr lang="it-IT" sz="1000" dirty="0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it-IT" sz="1000" dirty="0" err="1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laboris</a:t>
            </a:r>
            <a:r>
              <a:rPr lang="it-IT" sz="1000" dirty="0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it-IT" sz="1000" dirty="0" err="1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nisi</a:t>
            </a:r>
            <a:r>
              <a:rPr lang="it-IT" sz="1000" dirty="0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 ut </a:t>
            </a:r>
            <a:r>
              <a:rPr lang="it-IT" sz="1000" dirty="0" err="1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aliquip</a:t>
            </a:r>
            <a:r>
              <a:rPr lang="it-IT" sz="1000" dirty="0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 ex ea </a:t>
            </a:r>
            <a:r>
              <a:rPr lang="it-IT" sz="1000" dirty="0" err="1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commodo</a:t>
            </a:r>
            <a:r>
              <a:rPr lang="it-IT" sz="1000" dirty="0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it-IT" sz="1000" dirty="0" err="1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consequat</a:t>
            </a:r>
            <a:r>
              <a:rPr lang="it-IT" sz="1000" dirty="0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. </a:t>
            </a:r>
            <a:r>
              <a:rPr lang="it-IT" sz="1000" dirty="0" err="1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Duis</a:t>
            </a:r>
            <a:r>
              <a:rPr lang="it-IT" sz="1000" dirty="0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it-IT" sz="1000" dirty="0" err="1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aute</a:t>
            </a:r>
            <a:r>
              <a:rPr lang="it-IT" sz="1000" dirty="0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it-IT" sz="1000" dirty="0" err="1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irure</a:t>
            </a:r>
            <a:r>
              <a:rPr lang="it-IT" sz="1000" dirty="0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it-IT" sz="1000" dirty="0" err="1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dolor</a:t>
            </a:r>
            <a:r>
              <a:rPr lang="it-IT" sz="1000" dirty="0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 in </a:t>
            </a:r>
            <a:r>
              <a:rPr lang="it-IT" sz="1000" dirty="0" err="1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reprehenderit</a:t>
            </a:r>
            <a:r>
              <a:rPr lang="it-IT" sz="1000" dirty="0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 in </a:t>
            </a:r>
            <a:r>
              <a:rPr lang="it-IT" sz="1000" dirty="0" err="1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voluptate</a:t>
            </a:r>
            <a:r>
              <a:rPr lang="it-IT" sz="1000" dirty="0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it-IT" sz="1000" dirty="0" err="1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velit</a:t>
            </a:r>
            <a:r>
              <a:rPr lang="it-IT" sz="1000" dirty="0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 esse </a:t>
            </a:r>
            <a:r>
              <a:rPr lang="it-IT" sz="1000" dirty="0" err="1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cillum</a:t>
            </a:r>
            <a:r>
              <a:rPr lang="it-IT" sz="1000" dirty="0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 dolore </a:t>
            </a:r>
            <a:r>
              <a:rPr lang="it-IT" sz="1000" dirty="0" err="1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eu</a:t>
            </a:r>
            <a:r>
              <a:rPr lang="it-IT" sz="1000" dirty="0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it-IT" sz="1000" dirty="0" err="1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fugiat</a:t>
            </a:r>
            <a:r>
              <a:rPr lang="it-IT" sz="1000" dirty="0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 nulla </a:t>
            </a:r>
            <a:r>
              <a:rPr lang="it-IT" sz="1000" dirty="0" err="1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pariatur</a:t>
            </a:r>
            <a:r>
              <a:rPr lang="it-IT" sz="1000" dirty="0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. </a:t>
            </a:r>
            <a:r>
              <a:rPr lang="it-IT" sz="1000" dirty="0" err="1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Excepteur</a:t>
            </a:r>
            <a:r>
              <a:rPr lang="it-IT" sz="1000" dirty="0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it-IT" sz="1000" dirty="0" err="1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sint</a:t>
            </a:r>
            <a:r>
              <a:rPr lang="it-IT" sz="1000" dirty="0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it-IT" sz="1000" dirty="0" err="1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occaecat</a:t>
            </a:r>
            <a:r>
              <a:rPr lang="it-IT" sz="1000" dirty="0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it-IT" sz="1000" dirty="0" err="1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cupidatat</a:t>
            </a:r>
            <a:r>
              <a:rPr lang="it-IT" sz="1000" dirty="0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 non </a:t>
            </a:r>
            <a:r>
              <a:rPr lang="it-IT" sz="1000" dirty="0" err="1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proident</a:t>
            </a:r>
            <a:r>
              <a:rPr lang="it-IT" sz="1000" dirty="0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, </a:t>
            </a:r>
            <a:r>
              <a:rPr lang="it-IT" sz="1000" dirty="0" err="1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sunt</a:t>
            </a:r>
            <a:r>
              <a:rPr lang="it-IT" sz="1000" dirty="0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 in culpa qui officia </a:t>
            </a:r>
            <a:r>
              <a:rPr lang="it-IT" sz="1000" dirty="0" err="1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deserunt</a:t>
            </a:r>
            <a:r>
              <a:rPr lang="it-IT" sz="1000" dirty="0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it-IT" sz="1000" dirty="0" err="1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mollit</a:t>
            </a:r>
            <a:r>
              <a:rPr lang="it-IT" sz="1000" dirty="0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it-IT" sz="1000" dirty="0" err="1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anim</a:t>
            </a:r>
            <a:r>
              <a:rPr lang="it-IT" sz="1000" dirty="0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 id est </a:t>
            </a:r>
            <a:r>
              <a:rPr lang="it-IT" sz="1000" dirty="0" err="1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laborum</a:t>
            </a:r>
            <a:r>
              <a:rPr lang="it-IT" sz="1000" dirty="0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.</a:t>
            </a:r>
          </a:p>
        </p:txBody>
      </p:sp>
      <p:pic>
        <p:nvPicPr>
          <p:cNvPr id="30" name="Picture 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49080" y="7713322"/>
            <a:ext cx="590107" cy="590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1" name="CasellaDiTesto 30"/>
          <p:cNvSpPr txBox="1"/>
          <p:nvPr/>
        </p:nvSpPr>
        <p:spPr>
          <a:xfrm>
            <a:off x="1342435" y="8256026"/>
            <a:ext cx="129715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600" b="1" dirty="0">
                <a:latin typeface="Meiryo" panose="020B0604030504040204" pitchFamily="34" charset="-128"/>
                <a:ea typeface="Meiryo" panose="020B0604030504040204" pitchFamily="34" charset="-128"/>
              </a:rPr>
              <a:t>Contattaci</a:t>
            </a:r>
          </a:p>
        </p:txBody>
      </p:sp>
      <p:sp>
        <p:nvSpPr>
          <p:cNvPr id="32" name="CasellaDiTesto 31"/>
          <p:cNvSpPr txBox="1"/>
          <p:nvPr/>
        </p:nvSpPr>
        <p:spPr>
          <a:xfrm>
            <a:off x="1083867" y="8588435"/>
            <a:ext cx="181428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000" dirty="0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Hai delle domande o Vuoi una quotazione?</a:t>
            </a:r>
          </a:p>
          <a:p>
            <a:pPr algn="ctr"/>
            <a:r>
              <a:rPr lang="it-IT" sz="1200" dirty="0">
                <a:latin typeface="Garamond" panose="02020404030301010803" pitchFamily="18" charset="0"/>
              </a:rPr>
              <a:t>t. 02.48.82.614</a:t>
            </a:r>
          </a:p>
        </p:txBody>
      </p:sp>
      <p:pic>
        <p:nvPicPr>
          <p:cNvPr id="34" name="Picture 7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33835" y="7808129"/>
            <a:ext cx="514350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5" name="CasellaDiTesto 34"/>
          <p:cNvSpPr txBox="1"/>
          <p:nvPr/>
        </p:nvSpPr>
        <p:spPr>
          <a:xfrm>
            <a:off x="3666382" y="8247615"/>
            <a:ext cx="159511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600" b="1" dirty="0" err="1">
                <a:latin typeface="Meiryo" panose="020B0604030504040204" pitchFamily="34" charset="-128"/>
                <a:ea typeface="Meiryo" panose="020B0604030504040204" pitchFamily="34" charset="-128"/>
              </a:rPr>
              <a:t>Appointment</a:t>
            </a:r>
            <a:endParaRPr lang="it-IT" sz="1600" b="1" dirty="0"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36" name="CasellaDiTesto 35"/>
          <p:cNvSpPr txBox="1"/>
          <p:nvPr/>
        </p:nvSpPr>
        <p:spPr>
          <a:xfrm>
            <a:off x="3438450" y="8588436"/>
            <a:ext cx="207647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000" dirty="0" err="1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One</a:t>
            </a:r>
            <a:r>
              <a:rPr lang="it-IT" sz="1000" dirty="0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 of </a:t>
            </a:r>
            <a:r>
              <a:rPr lang="it-IT" sz="1000" dirty="0" err="1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our</a:t>
            </a:r>
            <a:r>
              <a:rPr lang="it-IT" sz="1000" dirty="0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it-IT" sz="1000" dirty="0" err="1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technician</a:t>
            </a:r>
            <a:r>
              <a:rPr lang="it-IT" sz="1000" dirty="0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 can </a:t>
            </a:r>
            <a:r>
              <a:rPr lang="it-IT" sz="1000" dirty="0" err="1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study</a:t>
            </a:r>
            <a:r>
              <a:rPr lang="it-IT" sz="1000" dirty="0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 with </a:t>
            </a:r>
            <a:r>
              <a:rPr lang="it-IT" sz="1000" dirty="0" err="1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you</a:t>
            </a:r>
            <a:r>
              <a:rPr lang="it-IT" sz="1000" dirty="0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 the </a:t>
            </a:r>
            <a:r>
              <a:rPr lang="it-IT" sz="1000" dirty="0" err="1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solutions</a:t>
            </a:r>
            <a:r>
              <a:rPr lang="it-IT" sz="1000" dirty="0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 for </a:t>
            </a:r>
            <a:r>
              <a:rPr lang="it-IT" sz="1000" dirty="0" err="1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your</a:t>
            </a:r>
            <a:r>
              <a:rPr lang="it-IT" sz="1000" dirty="0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it-IT" sz="1000" dirty="0" err="1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application</a:t>
            </a:r>
            <a:r>
              <a:rPr lang="it-IT" sz="1000" dirty="0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.</a:t>
            </a:r>
          </a:p>
          <a:p>
            <a:pPr algn="ctr"/>
            <a:r>
              <a:rPr lang="it-IT" sz="1200" dirty="0">
                <a:latin typeface="Garamond" panose="02020404030301010803" pitchFamily="18" charset="0"/>
              </a:rPr>
              <a:t>info@tbf.it</a:t>
            </a:r>
          </a:p>
        </p:txBody>
      </p:sp>
      <p:sp>
        <p:nvSpPr>
          <p:cNvPr id="33" name="CasellaDiTesto 32"/>
          <p:cNvSpPr txBox="1"/>
          <p:nvPr/>
        </p:nvSpPr>
        <p:spPr>
          <a:xfrm>
            <a:off x="3881265" y="5430822"/>
            <a:ext cx="2143491" cy="2369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t-IT" sz="1000" dirty="0">
                <a:latin typeface="Garamond" panose="02020404030301010803" pitchFamily="18" charset="0"/>
              </a:rPr>
              <a:t>Eco Series High </a:t>
            </a:r>
            <a:r>
              <a:rPr lang="it-IT" sz="1000" dirty="0" err="1">
                <a:latin typeface="Garamond" panose="02020404030301010803" pitchFamily="18" charset="0"/>
              </a:rPr>
              <a:t>Vacuum</a:t>
            </a:r>
            <a:r>
              <a:rPr lang="it-IT" sz="1000" dirty="0">
                <a:latin typeface="Garamond" panose="02020404030301010803" pitchFamily="18" charset="0"/>
              </a:rPr>
              <a:t> </a:t>
            </a:r>
            <a:r>
              <a:rPr lang="it-IT" sz="1000" dirty="0" err="1">
                <a:latin typeface="Garamond" panose="02020404030301010803" pitchFamily="18" charset="0"/>
              </a:rPr>
              <a:t>Pumps</a:t>
            </a:r>
            <a:endParaRPr lang="it-IT" sz="1000" dirty="0">
              <a:latin typeface="Garamond" panose="02020404030301010803" pitchFamily="18" charset="0"/>
            </a:endParaRPr>
          </a:p>
          <a:p>
            <a:pPr algn="just"/>
            <a:r>
              <a:rPr lang="it-IT" sz="800" dirty="0">
                <a:latin typeface="Garamond" panose="02020404030301010803" pitchFamily="18" charset="0"/>
              </a:rPr>
              <a:t>Full Application of </a:t>
            </a:r>
            <a:r>
              <a:rPr lang="it-IT" sz="800" dirty="0" err="1">
                <a:latin typeface="Garamond" panose="02020404030301010803" pitchFamily="18" charset="0"/>
              </a:rPr>
              <a:t>Vacuum</a:t>
            </a:r>
            <a:r>
              <a:rPr lang="it-IT" sz="800" dirty="0">
                <a:latin typeface="Garamond" panose="02020404030301010803" pitchFamily="18" charset="0"/>
              </a:rPr>
              <a:t> Technology</a:t>
            </a:r>
          </a:p>
          <a:p>
            <a:pPr algn="just"/>
            <a:r>
              <a:rPr lang="it-IT" sz="1000" dirty="0" err="1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Lorem</a:t>
            </a:r>
            <a:r>
              <a:rPr lang="it-IT" sz="1000" dirty="0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it-IT" sz="1000" dirty="0" err="1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ipsum</a:t>
            </a:r>
            <a:r>
              <a:rPr lang="it-IT" sz="1000" dirty="0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it-IT" sz="1000" dirty="0" err="1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dolor</a:t>
            </a:r>
            <a:r>
              <a:rPr lang="it-IT" sz="1000" dirty="0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it-IT" sz="1000" dirty="0" err="1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sit</a:t>
            </a:r>
            <a:r>
              <a:rPr lang="it-IT" sz="1000" dirty="0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it-IT" sz="1000" dirty="0" err="1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amet</a:t>
            </a:r>
            <a:r>
              <a:rPr lang="it-IT" sz="1000" dirty="0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, </a:t>
            </a:r>
            <a:r>
              <a:rPr lang="it-IT" sz="1000" dirty="0" err="1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consectetur</a:t>
            </a:r>
            <a:r>
              <a:rPr lang="it-IT" sz="1000" dirty="0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it-IT" sz="1000" dirty="0" err="1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adipiscing</a:t>
            </a:r>
            <a:r>
              <a:rPr lang="it-IT" sz="1000" dirty="0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it-IT" sz="1000" dirty="0" err="1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elit</a:t>
            </a:r>
            <a:r>
              <a:rPr lang="it-IT" sz="1000" dirty="0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, </a:t>
            </a:r>
            <a:r>
              <a:rPr lang="it-IT" sz="1000" dirty="0" err="1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sed</a:t>
            </a:r>
            <a:r>
              <a:rPr lang="it-IT" sz="1000" dirty="0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 do </a:t>
            </a:r>
            <a:r>
              <a:rPr lang="it-IT" sz="1000" dirty="0" err="1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eiusmod</a:t>
            </a:r>
            <a:r>
              <a:rPr lang="it-IT" sz="1000" dirty="0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it-IT" sz="1000" dirty="0" err="1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tempor</a:t>
            </a:r>
            <a:r>
              <a:rPr lang="it-IT" sz="1000" dirty="0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it-IT" sz="1000" dirty="0" err="1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incididunt</a:t>
            </a:r>
            <a:r>
              <a:rPr lang="it-IT" sz="1000" dirty="0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 ut </a:t>
            </a:r>
            <a:r>
              <a:rPr lang="it-IT" sz="1000" dirty="0" err="1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labore</a:t>
            </a:r>
            <a:r>
              <a:rPr lang="it-IT" sz="1000" dirty="0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 et dolore magna </a:t>
            </a:r>
            <a:r>
              <a:rPr lang="it-IT" sz="1000" dirty="0" err="1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aliqua</a:t>
            </a:r>
            <a:r>
              <a:rPr lang="it-IT" sz="1000" dirty="0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. Ut </a:t>
            </a:r>
            <a:r>
              <a:rPr lang="it-IT" sz="1000" dirty="0" err="1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enim</a:t>
            </a:r>
            <a:r>
              <a:rPr lang="it-IT" sz="1000" dirty="0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 ad </a:t>
            </a:r>
            <a:r>
              <a:rPr lang="it-IT" sz="1000" dirty="0" err="1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minim</a:t>
            </a:r>
            <a:r>
              <a:rPr lang="it-IT" sz="1000" dirty="0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it-IT" sz="1000" dirty="0" err="1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veniam</a:t>
            </a:r>
            <a:r>
              <a:rPr lang="it-IT" sz="1000" dirty="0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, </a:t>
            </a:r>
            <a:r>
              <a:rPr lang="it-IT" sz="1000" dirty="0" err="1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quis</a:t>
            </a:r>
            <a:r>
              <a:rPr lang="it-IT" sz="1000" dirty="0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it-IT" sz="1000" dirty="0" err="1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nostrud</a:t>
            </a:r>
            <a:r>
              <a:rPr lang="it-IT" sz="1000" dirty="0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it-IT" sz="1000" dirty="0" err="1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exercitation</a:t>
            </a:r>
            <a:r>
              <a:rPr lang="it-IT" sz="1000" dirty="0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it-IT" sz="1000" dirty="0" err="1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ullamco</a:t>
            </a:r>
            <a:r>
              <a:rPr lang="it-IT" sz="1000" dirty="0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it-IT" sz="1000" dirty="0" err="1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laboris</a:t>
            </a:r>
            <a:r>
              <a:rPr lang="it-IT" sz="1000" dirty="0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it-IT" sz="1000" dirty="0" err="1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nisi</a:t>
            </a:r>
            <a:r>
              <a:rPr lang="it-IT" sz="1000" dirty="0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 ut </a:t>
            </a:r>
            <a:r>
              <a:rPr lang="it-IT" sz="1000" dirty="0" err="1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aliquip</a:t>
            </a:r>
            <a:r>
              <a:rPr lang="it-IT" sz="1000" dirty="0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 ex ea </a:t>
            </a:r>
            <a:r>
              <a:rPr lang="it-IT" sz="1000" dirty="0" err="1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commodo</a:t>
            </a:r>
            <a:r>
              <a:rPr lang="it-IT" sz="1000" dirty="0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it-IT" sz="1000" dirty="0" err="1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consequat</a:t>
            </a:r>
            <a:r>
              <a:rPr lang="it-IT" sz="1000" dirty="0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. </a:t>
            </a:r>
            <a:r>
              <a:rPr lang="it-IT" sz="1000" dirty="0" err="1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Duis</a:t>
            </a:r>
            <a:r>
              <a:rPr lang="it-IT" sz="1000" dirty="0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it-IT" sz="1000" dirty="0" err="1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aute</a:t>
            </a:r>
            <a:r>
              <a:rPr lang="it-IT" sz="1000" dirty="0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it-IT" sz="1000" dirty="0" err="1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irure</a:t>
            </a:r>
            <a:r>
              <a:rPr lang="it-IT" sz="1000" dirty="0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it-IT" sz="1000" dirty="0" err="1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dolor</a:t>
            </a:r>
            <a:r>
              <a:rPr lang="it-IT" sz="1000" dirty="0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 in </a:t>
            </a:r>
            <a:r>
              <a:rPr lang="it-IT" sz="1000" dirty="0" err="1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reprehenderit</a:t>
            </a:r>
            <a:r>
              <a:rPr lang="it-IT" sz="1000" dirty="0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 in </a:t>
            </a:r>
            <a:r>
              <a:rPr lang="it-IT" sz="1000" dirty="0" err="1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voluptate</a:t>
            </a:r>
            <a:r>
              <a:rPr lang="it-IT" sz="1000" dirty="0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it-IT" sz="1000" dirty="0" err="1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velit</a:t>
            </a:r>
            <a:r>
              <a:rPr lang="it-IT" sz="1000" dirty="0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 esse </a:t>
            </a:r>
            <a:r>
              <a:rPr lang="it-IT" sz="1000" dirty="0" err="1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cillum</a:t>
            </a:r>
            <a:r>
              <a:rPr lang="it-IT" sz="1000" dirty="0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 dolore </a:t>
            </a:r>
            <a:r>
              <a:rPr lang="it-IT" sz="1000" dirty="0" err="1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eu</a:t>
            </a:r>
            <a:r>
              <a:rPr lang="it-IT" sz="1000" dirty="0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it-IT" sz="1000" dirty="0" err="1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fugiat</a:t>
            </a:r>
            <a:r>
              <a:rPr lang="it-IT" sz="1000" dirty="0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 nulla </a:t>
            </a:r>
            <a:r>
              <a:rPr lang="it-IT" sz="1000" dirty="0" err="1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pariatur</a:t>
            </a:r>
            <a:r>
              <a:rPr lang="it-IT" sz="1000" dirty="0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. </a:t>
            </a:r>
            <a:r>
              <a:rPr lang="it-IT" sz="1000" dirty="0" err="1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Excepteur</a:t>
            </a:r>
            <a:r>
              <a:rPr lang="it-IT" sz="1000" dirty="0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it-IT" sz="1000" dirty="0" err="1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sint</a:t>
            </a:r>
            <a:r>
              <a:rPr lang="it-IT" sz="1000" dirty="0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it-IT" sz="1000" dirty="0" err="1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occaecat</a:t>
            </a:r>
            <a:r>
              <a:rPr lang="it-IT" sz="1000" dirty="0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it-IT" sz="1000" dirty="0" err="1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cupidatat</a:t>
            </a:r>
            <a:r>
              <a:rPr lang="it-IT" sz="1000" dirty="0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 non </a:t>
            </a:r>
            <a:r>
              <a:rPr lang="it-IT" sz="1000" dirty="0" err="1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proident</a:t>
            </a:r>
            <a:r>
              <a:rPr lang="it-IT" sz="1000" dirty="0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, </a:t>
            </a:r>
            <a:r>
              <a:rPr lang="it-IT" sz="1000" dirty="0" err="1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sunt</a:t>
            </a:r>
            <a:r>
              <a:rPr lang="it-IT" sz="1000" dirty="0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 in culpa qui officia </a:t>
            </a:r>
            <a:r>
              <a:rPr lang="it-IT" sz="1000" dirty="0" err="1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deserunt</a:t>
            </a:r>
            <a:r>
              <a:rPr lang="it-IT" sz="1000" dirty="0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it-IT" sz="1000" dirty="0" err="1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mollit</a:t>
            </a:r>
            <a:r>
              <a:rPr lang="it-IT" sz="1000" dirty="0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it-IT" sz="1000" dirty="0" err="1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anim</a:t>
            </a:r>
            <a:r>
              <a:rPr lang="it-IT" sz="1000" dirty="0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 id est </a:t>
            </a:r>
            <a:r>
              <a:rPr lang="it-IT" sz="1000" dirty="0" err="1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laborum</a:t>
            </a:r>
            <a:r>
              <a:rPr lang="it-IT" sz="1000" dirty="0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.</a:t>
            </a:r>
          </a:p>
        </p:txBody>
      </p:sp>
      <p:sp>
        <p:nvSpPr>
          <p:cNvPr id="37" name="CasellaDiTesto 36"/>
          <p:cNvSpPr txBox="1"/>
          <p:nvPr/>
        </p:nvSpPr>
        <p:spPr>
          <a:xfrm>
            <a:off x="1889309" y="460108"/>
            <a:ext cx="309828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it-IT" dirty="0">
                <a:latin typeface="Garamond" panose="02020404030301010803" pitchFamily="18" charset="0"/>
              </a:rPr>
              <a:t>Pompa per Alto Vuoto Portatile</a:t>
            </a:r>
          </a:p>
          <a:p>
            <a:pPr algn="ctr"/>
            <a:r>
              <a:rPr lang="it-IT" sz="1400" dirty="0">
                <a:latin typeface="Garamond" panose="02020404030301010803" pitchFamily="18" charset="0"/>
              </a:rPr>
              <a:t>High </a:t>
            </a:r>
            <a:r>
              <a:rPr lang="it-IT" sz="1400" dirty="0" err="1">
                <a:latin typeface="Garamond" panose="02020404030301010803" pitchFamily="18" charset="0"/>
              </a:rPr>
              <a:t>Vacuum</a:t>
            </a:r>
            <a:r>
              <a:rPr lang="it-IT" sz="1400" dirty="0">
                <a:latin typeface="Garamond" panose="02020404030301010803" pitchFamily="18" charset="0"/>
              </a:rPr>
              <a:t> </a:t>
            </a:r>
            <a:r>
              <a:rPr lang="it-IT" sz="1400" dirty="0" err="1">
                <a:latin typeface="Garamond" panose="02020404030301010803" pitchFamily="18" charset="0"/>
              </a:rPr>
              <a:t>Pump</a:t>
            </a:r>
            <a:r>
              <a:rPr lang="it-IT" sz="1400" dirty="0">
                <a:latin typeface="Garamond" panose="02020404030301010803" pitchFamily="18" charset="0"/>
              </a:rPr>
              <a:t> </a:t>
            </a:r>
            <a:r>
              <a:rPr lang="it-IT" sz="1400" dirty="0" err="1">
                <a:latin typeface="Garamond" panose="02020404030301010803" pitchFamily="18" charset="0"/>
              </a:rPr>
              <a:t>Portable</a:t>
            </a:r>
            <a:endParaRPr lang="it-IT" sz="1400" dirty="0">
              <a:latin typeface="Garamond" panose="02020404030301010803" pitchFamily="18" charset="0"/>
            </a:endParaRPr>
          </a:p>
        </p:txBody>
      </p:sp>
      <p:sp>
        <p:nvSpPr>
          <p:cNvPr id="38" name="CasellaDiTesto 37"/>
          <p:cNvSpPr txBox="1"/>
          <p:nvPr/>
        </p:nvSpPr>
        <p:spPr>
          <a:xfrm>
            <a:off x="1567144" y="1562873"/>
            <a:ext cx="372371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400" dirty="0">
                <a:latin typeface="Garamond" panose="02020404030301010803" pitchFamily="18" charset="0"/>
              </a:rPr>
              <a:t>La Pompa per Alto Vuoto Portatile ed Economica.</a:t>
            </a:r>
          </a:p>
        </p:txBody>
      </p:sp>
      <p:pic>
        <p:nvPicPr>
          <p:cNvPr id="39" name="Immagine 3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61565" y="2317563"/>
            <a:ext cx="2542180" cy="24647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6747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ttangolo 27"/>
          <p:cNvSpPr/>
          <p:nvPr/>
        </p:nvSpPr>
        <p:spPr>
          <a:xfrm>
            <a:off x="-2874" y="0"/>
            <a:ext cx="6858000" cy="1649798"/>
          </a:xfrm>
          <a:prstGeom prst="rect">
            <a:avLst/>
          </a:prstGeom>
          <a:gradFill flip="none" rotWithShape="1">
            <a:gsLst>
              <a:gs pos="0">
                <a:schemeClr val="bg1"/>
              </a:gs>
              <a:gs pos="79000">
                <a:schemeClr val="bg1">
                  <a:lumMod val="85000"/>
                </a:schemeClr>
              </a:gs>
              <a:gs pos="89000">
                <a:schemeClr val="bg1">
                  <a:lumMod val="85000"/>
                </a:schemeClr>
              </a:gs>
              <a:gs pos="100000">
                <a:schemeClr val="bg1">
                  <a:lumMod val="85000"/>
                </a:schemeClr>
              </a:gs>
            </a:gsLst>
            <a:lin ang="16200000" scaled="1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pic>
        <p:nvPicPr>
          <p:cNvPr id="29" name="Picture 3" descr="N:\TBF\logo TBF-UFFICIALE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0648" y="241125"/>
            <a:ext cx="1142687" cy="7320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1" name="CasellaDiTesto 20"/>
          <p:cNvSpPr txBox="1"/>
          <p:nvPr/>
        </p:nvSpPr>
        <p:spPr>
          <a:xfrm>
            <a:off x="1597748" y="221377"/>
            <a:ext cx="1083951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000" dirty="0">
                <a:latin typeface="Garamond" panose="02020404030301010803" pitchFamily="18" charset="0"/>
              </a:rPr>
              <a:t>Pompe per Vuoto</a:t>
            </a:r>
          </a:p>
        </p:txBody>
      </p:sp>
      <p:sp>
        <p:nvSpPr>
          <p:cNvPr id="22" name="CasellaDiTesto 21"/>
          <p:cNvSpPr txBox="1"/>
          <p:nvPr/>
        </p:nvSpPr>
        <p:spPr>
          <a:xfrm>
            <a:off x="2618813" y="221377"/>
            <a:ext cx="607859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000" dirty="0">
                <a:latin typeface="Garamond" panose="02020404030301010803" pitchFamily="18" charset="0"/>
              </a:rPr>
              <a:t>Soffianti</a:t>
            </a:r>
          </a:p>
        </p:txBody>
      </p:sp>
      <p:sp>
        <p:nvSpPr>
          <p:cNvPr id="23" name="CasellaDiTesto 22"/>
          <p:cNvSpPr txBox="1"/>
          <p:nvPr/>
        </p:nvSpPr>
        <p:spPr>
          <a:xfrm>
            <a:off x="3226672" y="221377"/>
            <a:ext cx="1170513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000" dirty="0">
                <a:latin typeface="Garamond" panose="02020404030301010803" pitchFamily="18" charset="0"/>
              </a:rPr>
              <a:t>Strumenti di Misura</a:t>
            </a:r>
          </a:p>
        </p:txBody>
      </p:sp>
      <p:sp>
        <p:nvSpPr>
          <p:cNvPr id="24" name="CasellaDiTesto 23"/>
          <p:cNvSpPr txBox="1"/>
          <p:nvPr/>
        </p:nvSpPr>
        <p:spPr>
          <a:xfrm>
            <a:off x="4374575" y="215305"/>
            <a:ext cx="760144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000" dirty="0">
                <a:latin typeface="Garamond" panose="02020404030301010803" pitchFamily="18" charset="0"/>
              </a:rPr>
              <a:t>Riparazioni</a:t>
            </a:r>
          </a:p>
        </p:txBody>
      </p:sp>
      <p:sp>
        <p:nvSpPr>
          <p:cNvPr id="25" name="CasellaDiTesto 24"/>
          <p:cNvSpPr txBox="1"/>
          <p:nvPr/>
        </p:nvSpPr>
        <p:spPr>
          <a:xfrm>
            <a:off x="5141151" y="215305"/>
            <a:ext cx="59343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000" dirty="0">
                <a:latin typeface="Garamond" panose="02020404030301010803" pitchFamily="18" charset="0"/>
              </a:rPr>
              <a:t>Ricambi</a:t>
            </a:r>
          </a:p>
        </p:txBody>
      </p:sp>
      <p:sp>
        <p:nvSpPr>
          <p:cNvPr id="26" name="CasellaDiTesto 25"/>
          <p:cNvSpPr txBox="1"/>
          <p:nvPr/>
        </p:nvSpPr>
        <p:spPr>
          <a:xfrm>
            <a:off x="5686678" y="221377"/>
            <a:ext cx="870751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000" dirty="0">
                <a:latin typeface="Garamond" panose="02020404030301010803" pitchFamily="18" charset="0"/>
              </a:rPr>
              <a:t>Progettazione</a:t>
            </a:r>
          </a:p>
        </p:txBody>
      </p:sp>
      <p:sp>
        <p:nvSpPr>
          <p:cNvPr id="39" name="Rettangolo 38"/>
          <p:cNvSpPr/>
          <p:nvPr/>
        </p:nvSpPr>
        <p:spPr>
          <a:xfrm>
            <a:off x="254711" y="1981766"/>
            <a:ext cx="1954381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sz="1000" dirty="0" smtClean="0">
                <a:solidFill>
                  <a:srgbClr val="FF0000"/>
                </a:solidFill>
                <a:latin typeface="Garamond" panose="02020404030301010803" pitchFamily="18" charset="0"/>
              </a:rPr>
              <a:t>VE 260SV– </a:t>
            </a:r>
            <a:r>
              <a:rPr lang="it-IT" sz="1000" dirty="0">
                <a:solidFill>
                  <a:srgbClr val="FF0000"/>
                </a:solidFill>
                <a:latin typeface="Garamond" panose="02020404030301010803" pitchFamily="18" charset="0"/>
              </a:rPr>
              <a:t>Informazioni Tecniche</a:t>
            </a:r>
          </a:p>
        </p:txBody>
      </p:sp>
      <p:sp>
        <p:nvSpPr>
          <p:cNvPr id="40" name="Rettangolo 39"/>
          <p:cNvSpPr/>
          <p:nvPr/>
        </p:nvSpPr>
        <p:spPr>
          <a:xfrm>
            <a:off x="254484" y="2203986"/>
            <a:ext cx="1305165" cy="2154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sz="800" i="1" dirty="0" smtClean="0">
                <a:solidFill>
                  <a:srgbClr val="FF0000"/>
                </a:solidFill>
                <a:latin typeface="Garamond" panose="02020404030301010803" pitchFamily="18" charset="0"/>
              </a:rPr>
              <a:t>VE 260SV– </a:t>
            </a:r>
            <a:r>
              <a:rPr lang="it-IT" sz="800" i="1" dirty="0">
                <a:solidFill>
                  <a:srgbClr val="FF0000"/>
                </a:solidFill>
                <a:latin typeface="Garamond" panose="02020404030301010803" pitchFamily="18" charset="0"/>
              </a:rPr>
              <a:t>Tech Information</a:t>
            </a:r>
          </a:p>
        </p:txBody>
      </p:sp>
      <p:pic>
        <p:nvPicPr>
          <p:cNvPr id="51" name="Picture 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5064" y="8007116"/>
            <a:ext cx="498618" cy="4986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2" name="CasellaDiTesto 51"/>
          <p:cNvSpPr txBox="1"/>
          <p:nvPr/>
        </p:nvSpPr>
        <p:spPr>
          <a:xfrm>
            <a:off x="1699469" y="8434616"/>
            <a:ext cx="133995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400" b="1" dirty="0">
                <a:latin typeface="Meiryo" panose="020B0604030504040204" pitchFamily="34" charset="-128"/>
                <a:ea typeface="Meiryo" panose="020B0604030504040204" pitchFamily="34" charset="-128"/>
              </a:rPr>
              <a:t>Contattaci</a:t>
            </a:r>
          </a:p>
        </p:txBody>
      </p:sp>
      <p:sp>
        <p:nvSpPr>
          <p:cNvPr id="53" name="CasellaDiTesto 52"/>
          <p:cNvSpPr txBox="1"/>
          <p:nvPr/>
        </p:nvSpPr>
        <p:spPr>
          <a:xfrm>
            <a:off x="1384305" y="8641506"/>
            <a:ext cx="173700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800" dirty="0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Hai delle domande o Vuoi una quotazione</a:t>
            </a:r>
            <a:r>
              <a:rPr lang="it-IT" sz="1000" dirty="0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?</a:t>
            </a:r>
          </a:p>
          <a:p>
            <a:pPr algn="ctr"/>
            <a:r>
              <a:rPr lang="it-IT" sz="1000" dirty="0">
                <a:latin typeface="Garamond" panose="02020404030301010803" pitchFamily="18" charset="0"/>
              </a:rPr>
              <a:t>t. 02.48.82.614</a:t>
            </a:r>
          </a:p>
        </p:txBody>
      </p:sp>
      <p:pic>
        <p:nvPicPr>
          <p:cNvPr id="54" name="Picture 7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15102" y="8089358"/>
            <a:ext cx="371395" cy="3576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5" name="CasellaDiTesto 54"/>
          <p:cNvSpPr txBox="1"/>
          <p:nvPr/>
        </p:nvSpPr>
        <p:spPr>
          <a:xfrm>
            <a:off x="3604259" y="8450444"/>
            <a:ext cx="164412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400" b="1" dirty="0" err="1">
                <a:latin typeface="Meiryo" panose="020B0604030504040204" pitchFamily="34" charset="-128"/>
                <a:ea typeface="Meiryo" panose="020B0604030504040204" pitchFamily="34" charset="-128"/>
              </a:rPr>
              <a:t>Appointment</a:t>
            </a:r>
            <a:endParaRPr lang="it-IT" sz="1400" b="1" dirty="0"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56" name="CasellaDiTesto 55"/>
          <p:cNvSpPr txBox="1"/>
          <p:nvPr/>
        </p:nvSpPr>
        <p:spPr>
          <a:xfrm>
            <a:off x="3260359" y="8649373"/>
            <a:ext cx="1988029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800" dirty="0" err="1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One</a:t>
            </a:r>
            <a:r>
              <a:rPr lang="it-IT" sz="800" dirty="0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 of </a:t>
            </a:r>
            <a:r>
              <a:rPr lang="it-IT" sz="800" dirty="0" err="1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our</a:t>
            </a:r>
            <a:r>
              <a:rPr lang="it-IT" sz="800" dirty="0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it-IT" sz="800" dirty="0" err="1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technician</a:t>
            </a:r>
            <a:r>
              <a:rPr lang="it-IT" sz="800" dirty="0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it-IT" sz="800" dirty="0" err="1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may</a:t>
            </a:r>
            <a:r>
              <a:rPr lang="it-IT" sz="800" dirty="0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it-IT" sz="800" dirty="0" err="1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study</a:t>
            </a:r>
            <a:r>
              <a:rPr lang="it-IT" sz="800" dirty="0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 with </a:t>
            </a:r>
            <a:r>
              <a:rPr lang="it-IT" sz="800" dirty="0" err="1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you</a:t>
            </a:r>
            <a:r>
              <a:rPr lang="it-IT" sz="800" dirty="0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 the </a:t>
            </a:r>
            <a:r>
              <a:rPr lang="it-IT" sz="800" dirty="0" err="1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solutions</a:t>
            </a:r>
            <a:r>
              <a:rPr lang="it-IT" sz="800" dirty="0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 for </a:t>
            </a:r>
            <a:r>
              <a:rPr lang="it-IT" sz="800" dirty="0" err="1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your</a:t>
            </a:r>
            <a:r>
              <a:rPr lang="it-IT" sz="800" dirty="0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it-IT" sz="800" dirty="0" err="1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application</a:t>
            </a:r>
            <a:r>
              <a:rPr lang="it-IT" sz="800" dirty="0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.</a:t>
            </a:r>
          </a:p>
          <a:p>
            <a:pPr algn="ctr"/>
            <a:r>
              <a:rPr lang="it-IT" sz="1000" dirty="0">
                <a:latin typeface="Garamond" panose="02020404030301010803" pitchFamily="18" charset="0"/>
              </a:rPr>
              <a:t>info@tbf.it</a:t>
            </a:r>
          </a:p>
        </p:txBody>
      </p:sp>
      <p:sp>
        <p:nvSpPr>
          <p:cNvPr id="43" name="CasellaDiTesto 42"/>
          <p:cNvSpPr txBox="1"/>
          <p:nvPr/>
        </p:nvSpPr>
        <p:spPr>
          <a:xfrm>
            <a:off x="2821473" y="9615854"/>
            <a:ext cx="132760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it-IT" sz="600" dirty="0">
                <a:solidFill>
                  <a:srgbClr val="00B0F0"/>
                </a:solidFill>
              </a:rPr>
              <a:t>T.B.F. </a:t>
            </a:r>
            <a:r>
              <a:rPr lang="it-IT" sz="600" dirty="0" err="1">
                <a:solidFill>
                  <a:srgbClr val="00B0F0"/>
                </a:solidFill>
              </a:rPr>
              <a:t>snc</a:t>
            </a:r>
            <a:endParaRPr lang="it-IT" sz="600" dirty="0">
              <a:solidFill>
                <a:srgbClr val="00B0F0"/>
              </a:solidFill>
            </a:endParaRPr>
          </a:p>
          <a:p>
            <a:pPr algn="ctr"/>
            <a:r>
              <a:rPr lang="it-IT" sz="600" dirty="0">
                <a:solidFill>
                  <a:schemeClr val="bg1">
                    <a:lumMod val="50000"/>
                  </a:schemeClr>
                </a:solidFill>
              </a:rPr>
              <a:t>Via Donizetti, 9/o 20090 Assago (MI)</a:t>
            </a:r>
          </a:p>
        </p:txBody>
      </p:sp>
      <p:cxnSp>
        <p:nvCxnSpPr>
          <p:cNvPr id="58" name="Connettore 1 6"/>
          <p:cNvCxnSpPr/>
          <p:nvPr/>
        </p:nvCxnSpPr>
        <p:spPr>
          <a:xfrm>
            <a:off x="260648" y="9615854"/>
            <a:ext cx="6336704" cy="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CasellaDiTesto 59"/>
          <p:cNvSpPr txBox="1"/>
          <p:nvPr/>
        </p:nvSpPr>
        <p:spPr>
          <a:xfrm>
            <a:off x="404664" y="9666546"/>
            <a:ext cx="1492716" cy="1846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it-IT" sz="600" dirty="0">
                <a:solidFill>
                  <a:schemeClr val="bg1">
                    <a:lumMod val="50000"/>
                  </a:schemeClr>
                </a:solidFill>
              </a:rPr>
              <a:t>Copyright 2016 TBF. Tutti i diritti riservati.</a:t>
            </a:r>
          </a:p>
        </p:txBody>
      </p:sp>
      <p:sp>
        <p:nvSpPr>
          <p:cNvPr id="61" name="CasellaDiTesto 60"/>
          <p:cNvSpPr txBox="1"/>
          <p:nvPr/>
        </p:nvSpPr>
        <p:spPr>
          <a:xfrm>
            <a:off x="5307237" y="9615854"/>
            <a:ext cx="101181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it-IT" sz="600" dirty="0">
                <a:solidFill>
                  <a:srgbClr val="00B0F0"/>
                </a:solidFill>
              </a:rPr>
              <a:t>Acquista o info:</a:t>
            </a:r>
          </a:p>
          <a:p>
            <a:pPr algn="ctr"/>
            <a:r>
              <a:rPr lang="it-IT" sz="600" dirty="0">
                <a:solidFill>
                  <a:schemeClr val="bg1">
                    <a:lumMod val="50000"/>
                  </a:schemeClr>
                </a:solidFill>
              </a:rPr>
              <a:t>t. 02.48.82.614 info@tbf.it</a:t>
            </a:r>
          </a:p>
        </p:txBody>
      </p:sp>
      <p:graphicFrame>
        <p:nvGraphicFramePr>
          <p:cNvPr id="7" name="Tabella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17432254"/>
              </p:ext>
            </p:extLst>
          </p:nvPr>
        </p:nvGraphicFramePr>
        <p:xfrm>
          <a:off x="1969319" y="2781531"/>
          <a:ext cx="2919363" cy="262128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975148">
                  <a:extLst>
                    <a:ext uri="{9D8B030D-6E8A-4147-A177-3AD203B41FA5}">
                      <a16:colId xmlns:a16="http://schemas.microsoft.com/office/drawing/2014/main" xmlns="" val="1046867764"/>
                    </a:ext>
                  </a:extLst>
                </a:gridCol>
                <a:gridCol w="864096">
                  <a:extLst>
                    <a:ext uri="{9D8B030D-6E8A-4147-A177-3AD203B41FA5}">
                      <a16:colId xmlns:a16="http://schemas.microsoft.com/office/drawing/2014/main" xmlns="" val="1514810033"/>
                    </a:ext>
                  </a:extLst>
                </a:gridCol>
                <a:gridCol w="1080119">
                  <a:extLst>
                    <a:ext uri="{9D8B030D-6E8A-4147-A177-3AD203B41FA5}">
                      <a16:colId xmlns:a16="http://schemas.microsoft.com/office/drawing/2014/main" xmlns="" val="2703576034"/>
                    </a:ext>
                  </a:extLst>
                </a:gridCol>
              </a:tblGrid>
              <a:tr h="208768">
                <a:tc>
                  <a:txBody>
                    <a:bodyPr/>
                    <a:lstStyle/>
                    <a:p>
                      <a:pPr algn="ctr"/>
                      <a:endParaRPr lang="it-IT" sz="800" dirty="0">
                        <a:latin typeface="Garamond" panose="02020404030301010803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it-IT" sz="800" dirty="0">
                        <a:latin typeface="Garamond" panose="02020404030301010803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800" dirty="0" smtClean="0">
                          <a:latin typeface="Garamond" panose="02020404030301010803" pitchFamily="18" charset="0"/>
                        </a:rPr>
                        <a:t>VE 260SV</a:t>
                      </a:r>
                      <a:endParaRPr lang="it-IT" sz="800" dirty="0">
                        <a:latin typeface="Garamond" panose="02020404030301010803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255145646"/>
                  </a:ext>
                </a:extLst>
              </a:tr>
              <a:tr h="208768">
                <a:tc>
                  <a:txBody>
                    <a:bodyPr/>
                    <a:lstStyle/>
                    <a:p>
                      <a:pPr algn="ctr"/>
                      <a:r>
                        <a:rPr lang="it-IT" sz="800" dirty="0">
                          <a:latin typeface="Garamond" panose="02020404030301010803" pitchFamily="18" charset="0"/>
                        </a:rPr>
                        <a:t>Portata</a:t>
                      </a:r>
                    </a:p>
                    <a:p>
                      <a:pPr algn="ctr"/>
                      <a:r>
                        <a:rPr lang="it-IT" sz="600" i="1" dirty="0">
                          <a:latin typeface="Garamond" panose="02020404030301010803" pitchFamily="18" charset="0"/>
                        </a:rPr>
                        <a:t>Flow Rate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800" dirty="0">
                          <a:latin typeface="Garamond" panose="02020404030301010803" pitchFamily="18" charset="0"/>
                        </a:rPr>
                        <a:t>l/</a:t>
                      </a:r>
                      <a:r>
                        <a:rPr lang="it-IT" sz="800" dirty="0" err="1">
                          <a:latin typeface="Garamond" panose="02020404030301010803" pitchFamily="18" charset="0"/>
                        </a:rPr>
                        <a:t>min</a:t>
                      </a:r>
                      <a:r>
                        <a:rPr lang="it-IT" sz="800" dirty="0">
                          <a:latin typeface="Garamond" panose="02020404030301010803" pitchFamily="18" charset="0"/>
                        </a:rPr>
                        <a:t> @  50 Hz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800" dirty="0">
                          <a:latin typeface="Garamond" panose="02020404030301010803" pitchFamily="18" charset="0"/>
                        </a:rPr>
                        <a:t>170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132744892"/>
                  </a:ext>
                </a:extLst>
              </a:tr>
              <a:tr h="208768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800" dirty="0">
                          <a:latin typeface="Garamond" panose="02020404030301010803" pitchFamily="18" charset="0"/>
                        </a:rPr>
                        <a:t>Vuoto Finale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600" i="1" dirty="0">
                          <a:latin typeface="Garamond" panose="02020404030301010803" pitchFamily="18" charset="0"/>
                        </a:rPr>
                        <a:t>Ultimate </a:t>
                      </a:r>
                      <a:r>
                        <a:rPr lang="it-IT" sz="600" i="1" dirty="0" err="1">
                          <a:latin typeface="Garamond" panose="02020404030301010803" pitchFamily="18" charset="0"/>
                        </a:rPr>
                        <a:t>Vacuum</a:t>
                      </a:r>
                      <a:endParaRPr lang="it-IT" sz="600" i="1" dirty="0">
                        <a:latin typeface="Garamond" panose="02020404030301010803" pitchFamily="18" charset="0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800" dirty="0" err="1">
                          <a:latin typeface="Garamond" panose="02020404030301010803" pitchFamily="18" charset="0"/>
                        </a:rPr>
                        <a:t>Pa</a:t>
                      </a:r>
                      <a:endParaRPr lang="it-IT" sz="800" dirty="0">
                        <a:latin typeface="Garamond" panose="02020404030301010803" pitchFamily="18" charset="0"/>
                      </a:endParaRPr>
                    </a:p>
                    <a:p>
                      <a:pPr algn="ctr"/>
                      <a:r>
                        <a:rPr lang="it-IT" sz="800" dirty="0" err="1">
                          <a:latin typeface="Garamond" panose="02020404030301010803" pitchFamily="18" charset="0"/>
                        </a:rPr>
                        <a:t>mbar</a:t>
                      </a:r>
                      <a:endParaRPr lang="it-IT" sz="800" dirty="0">
                        <a:latin typeface="Garamond" panose="02020404030301010803" pitchFamily="18" charset="0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800" dirty="0">
                          <a:latin typeface="Garamond" panose="02020404030301010803" pitchFamily="18" charset="0"/>
                        </a:rPr>
                        <a:t>3x10</a:t>
                      </a:r>
                      <a:r>
                        <a:rPr lang="it-IT" sz="800" baseline="30000" dirty="0">
                          <a:latin typeface="Garamond" panose="02020404030301010803" pitchFamily="18" charset="0"/>
                        </a:rPr>
                        <a:t>-1</a:t>
                      </a:r>
                    </a:p>
                    <a:p>
                      <a:pPr algn="ctr"/>
                      <a:r>
                        <a:rPr lang="it-IT" sz="800" dirty="0">
                          <a:latin typeface="Garamond" panose="02020404030301010803" pitchFamily="18" charset="0"/>
                        </a:rPr>
                        <a:t>0,003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097526295"/>
                  </a:ext>
                </a:extLst>
              </a:tr>
              <a:tr h="208768">
                <a:tc>
                  <a:txBody>
                    <a:bodyPr/>
                    <a:lstStyle/>
                    <a:p>
                      <a:pPr algn="ctr"/>
                      <a:r>
                        <a:rPr lang="it-IT" sz="800" dirty="0">
                          <a:latin typeface="Garamond" panose="02020404030301010803" pitchFamily="18" charset="0"/>
                        </a:rPr>
                        <a:t>Potenza</a:t>
                      </a:r>
                    </a:p>
                    <a:p>
                      <a:pPr algn="ctr"/>
                      <a:r>
                        <a:rPr lang="it-IT" sz="600" i="1" dirty="0" err="1">
                          <a:latin typeface="Garamond" panose="02020404030301010803" pitchFamily="18" charset="0"/>
                        </a:rPr>
                        <a:t>Power</a:t>
                      </a:r>
                      <a:endParaRPr lang="it-IT" sz="600" i="1" dirty="0">
                        <a:latin typeface="Garamond" panose="02020404030301010803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800" dirty="0">
                          <a:latin typeface="Garamond" panose="02020404030301010803" pitchFamily="18" charset="0"/>
                        </a:rPr>
                        <a:t>kW</a:t>
                      </a:r>
                    </a:p>
                    <a:p>
                      <a:pPr algn="ctr"/>
                      <a:r>
                        <a:rPr lang="it-IT" sz="800" dirty="0" err="1">
                          <a:latin typeface="Garamond" panose="02020404030301010803" pitchFamily="18" charset="0"/>
                        </a:rPr>
                        <a:t>Hp</a:t>
                      </a:r>
                      <a:endParaRPr lang="it-IT" sz="800" dirty="0">
                        <a:latin typeface="Garamond" panose="02020404030301010803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800" dirty="0">
                          <a:latin typeface="Garamond" panose="02020404030301010803" pitchFamily="18" charset="0"/>
                        </a:rPr>
                        <a:t>0,56</a:t>
                      </a:r>
                    </a:p>
                    <a:p>
                      <a:pPr algn="ctr"/>
                      <a:r>
                        <a:rPr lang="it-IT" sz="800" dirty="0">
                          <a:latin typeface="Garamond" panose="02020404030301010803" pitchFamily="18" charset="0"/>
                        </a:rPr>
                        <a:t>3/4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210647509"/>
                  </a:ext>
                </a:extLst>
              </a:tr>
              <a:tr h="208768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800" dirty="0">
                          <a:latin typeface="Garamond" panose="02020404030301010803" pitchFamily="18" charset="0"/>
                        </a:rPr>
                        <a:t>Aspirazione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600" i="1" kern="1200" dirty="0" err="1">
                          <a:solidFill>
                            <a:schemeClr val="dk1"/>
                          </a:solidFill>
                          <a:latin typeface="Garamond" panose="02020404030301010803" pitchFamily="18" charset="0"/>
                          <a:ea typeface="+mn-ea"/>
                          <a:cs typeface="+mn-cs"/>
                        </a:rPr>
                        <a:t>Inlet</a:t>
                      </a:r>
                      <a:r>
                        <a:rPr lang="it-IT" sz="600" i="1" kern="1200" dirty="0">
                          <a:solidFill>
                            <a:schemeClr val="dk1"/>
                          </a:solidFill>
                          <a:latin typeface="Garamond" panose="02020404030301010803" pitchFamily="18" charset="0"/>
                          <a:ea typeface="+mn-ea"/>
                          <a:cs typeface="+mn-cs"/>
                        </a:rPr>
                        <a:t> Port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800" kern="1200" dirty="0">
                          <a:solidFill>
                            <a:schemeClr val="dk1"/>
                          </a:solidFill>
                          <a:latin typeface="Garamond" panose="02020404030301010803" pitchFamily="18" charset="0"/>
                          <a:ea typeface="+mn-ea"/>
                          <a:cs typeface="+mn-cs"/>
                        </a:rPr>
                        <a:t>SAE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800" kern="1200" dirty="0">
                          <a:solidFill>
                            <a:schemeClr val="dk1"/>
                          </a:solidFill>
                          <a:latin typeface="Garamond" panose="02020404030301010803" pitchFamily="18" charset="0"/>
                          <a:ea typeface="+mn-ea"/>
                          <a:cs typeface="+mn-cs"/>
                        </a:rPr>
                        <a:t>1/4</a:t>
                      </a:r>
                      <a:r>
                        <a:rPr lang="it-IT" sz="800" kern="1200" baseline="0" dirty="0">
                          <a:solidFill>
                            <a:schemeClr val="dk1"/>
                          </a:solidFill>
                          <a:latin typeface="Garamond" panose="02020404030301010803" pitchFamily="18" charset="0"/>
                          <a:ea typeface="+mn-ea"/>
                          <a:cs typeface="+mn-cs"/>
                        </a:rPr>
                        <a:t> "</a:t>
                      </a:r>
                      <a:r>
                        <a:rPr lang="it-IT" sz="800" kern="1200" dirty="0">
                          <a:solidFill>
                            <a:schemeClr val="dk1"/>
                          </a:solidFill>
                          <a:latin typeface="Garamond" panose="02020404030301010803" pitchFamily="18" charset="0"/>
                          <a:ea typeface="+mn-ea"/>
                          <a:cs typeface="+mn-cs"/>
                        </a:rPr>
                        <a:t>+ 3/8</a:t>
                      </a:r>
                      <a:r>
                        <a:rPr lang="it-IT" sz="800" kern="1200" baseline="0" dirty="0">
                          <a:solidFill>
                            <a:schemeClr val="dk1"/>
                          </a:solidFill>
                          <a:latin typeface="Garamond" panose="02020404030301010803" pitchFamily="18" charset="0"/>
                          <a:ea typeface="+mn-ea"/>
                          <a:cs typeface="+mn-cs"/>
                        </a:rPr>
                        <a:t>"</a:t>
                      </a:r>
                      <a:endParaRPr lang="it-IT" sz="800" kern="1200" dirty="0">
                        <a:solidFill>
                          <a:schemeClr val="dk1"/>
                        </a:solidFill>
                        <a:latin typeface="Garamond" panose="02020404030301010803" pitchFamily="18" charset="0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829789035"/>
                  </a:ext>
                </a:extLst>
              </a:tr>
              <a:tr h="208768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700" dirty="0">
                          <a:latin typeface="Garamond" panose="02020404030301010803" pitchFamily="18" charset="0"/>
                        </a:rPr>
                        <a:t>Volume Olio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500" i="1" kern="1200" dirty="0" err="1">
                          <a:solidFill>
                            <a:schemeClr val="dk1"/>
                          </a:solidFill>
                          <a:latin typeface="Garamond" panose="02020404030301010803" pitchFamily="18" charset="0"/>
                          <a:ea typeface="+mn-ea"/>
                          <a:cs typeface="+mn-cs"/>
                        </a:rPr>
                        <a:t>Oil</a:t>
                      </a:r>
                      <a:r>
                        <a:rPr lang="it-IT" sz="500" i="1" kern="1200" dirty="0">
                          <a:solidFill>
                            <a:schemeClr val="dk1"/>
                          </a:solidFill>
                          <a:latin typeface="Garamond" panose="02020404030301010803" pitchFamily="18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it-IT" sz="500" i="1" kern="1200" dirty="0" err="1">
                          <a:solidFill>
                            <a:schemeClr val="dk1"/>
                          </a:solidFill>
                          <a:latin typeface="Garamond" panose="02020404030301010803" pitchFamily="18" charset="0"/>
                          <a:ea typeface="+mn-ea"/>
                          <a:cs typeface="+mn-cs"/>
                        </a:rPr>
                        <a:t>Capacity</a:t>
                      </a:r>
                      <a:endParaRPr lang="it-IT" sz="500" i="1" kern="1200" dirty="0">
                        <a:solidFill>
                          <a:schemeClr val="dk1"/>
                        </a:solidFill>
                        <a:latin typeface="Garamond" panose="02020404030301010803" pitchFamily="18" charset="0"/>
                        <a:ea typeface="+mn-ea"/>
                        <a:cs typeface="+mn-cs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800" kern="1200" dirty="0">
                          <a:solidFill>
                            <a:schemeClr val="dk1"/>
                          </a:solidFill>
                          <a:latin typeface="Garamond" panose="02020404030301010803" pitchFamily="18" charset="0"/>
                          <a:ea typeface="+mn-ea"/>
                          <a:cs typeface="+mn-cs"/>
                        </a:rPr>
                        <a:t>ml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800" kern="1200" dirty="0">
                          <a:solidFill>
                            <a:schemeClr val="dk1"/>
                          </a:solidFill>
                          <a:latin typeface="Garamond" panose="02020404030301010803" pitchFamily="18" charset="0"/>
                          <a:ea typeface="+mn-ea"/>
                          <a:cs typeface="+mn-cs"/>
                        </a:rPr>
                        <a:t>560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262528771"/>
                  </a:ext>
                </a:extLst>
              </a:tr>
              <a:tr h="208768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800" dirty="0">
                          <a:latin typeface="Garamond" panose="02020404030301010803" pitchFamily="18" charset="0"/>
                        </a:rPr>
                        <a:t>Dimensioni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600" i="1" kern="1200" dirty="0" err="1">
                          <a:solidFill>
                            <a:schemeClr val="dk1"/>
                          </a:solidFill>
                          <a:latin typeface="Garamond" panose="02020404030301010803" pitchFamily="18" charset="0"/>
                          <a:ea typeface="+mn-ea"/>
                          <a:cs typeface="+mn-cs"/>
                        </a:rPr>
                        <a:t>Dimensions</a:t>
                      </a:r>
                      <a:endParaRPr lang="it-IT" sz="600" i="1" kern="1200" dirty="0">
                        <a:solidFill>
                          <a:schemeClr val="dk1"/>
                        </a:solidFill>
                        <a:latin typeface="Garamond" panose="02020404030301010803" pitchFamily="18" charset="0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800" kern="1200" dirty="0">
                          <a:solidFill>
                            <a:schemeClr val="dk1"/>
                          </a:solidFill>
                          <a:latin typeface="Garamond" panose="02020404030301010803" pitchFamily="18" charset="0"/>
                          <a:ea typeface="+mn-ea"/>
                          <a:cs typeface="+mn-cs"/>
                        </a:rPr>
                        <a:t>mm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800" kern="1200" dirty="0">
                          <a:solidFill>
                            <a:schemeClr val="dk1"/>
                          </a:solidFill>
                          <a:latin typeface="Garamond" panose="02020404030301010803" pitchFamily="18" charset="0"/>
                          <a:ea typeface="+mn-ea"/>
                          <a:cs typeface="+mn-cs"/>
                        </a:rPr>
                        <a:t>395x145x260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437894615"/>
                  </a:ext>
                </a:extLst>
              </a:tr>
              <a:tr h="208768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700" dirty="0">
                          <a:latin typeface="Garamond" panose="02020404030301010803" pitchFamily="18" charset="0"/>
                        </a:rPr>
                        <a:t>Peso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500" i="1" kern="1200" dirty="0" err="1">
                          <a:solidFill>
                            <a:schemeClr val="dk1"/>
                          </a:solidFill>
                          <a:latin typeface="Garamond" panose="02020404030301010803" pitchFamily="18" charset="0"/>
                          <a:ea typeface="+mn-ea"/>
                          <a:cs typeface="+mn-cs"/>
                        </a:rPr>
                        <a:t>Weight</a:t>
                      </a:r>
                      <a:endParaRPr lang="it-IT" sz="500" i="1" kern="1200" dirty="0">
                        <a:solidFill>
                          <a:schemeClr val="dk1"/>
                        </a:solidFill>
                        <a:latin typeface="Garamond" panose="02020404030301010803" pitchFamily="18" charset="0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800" kern="1200" dirty="0">
                          <a:solidFill>
                            <a:schemeClr val="dk1"/>
                          </a:solidFill>
                          <a:latin typeface="Garamond" panose="02020404030301010803" pitchFamily="18" charset="0"/>
                          <a:ea typeface="+mn-ea"/>
                          <a:cs typeface="+mn-cs"/>
                        </a:rPr>
                        <a:t>kg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800" kern="1200" dirty="0">
                          <a:solidFill>
                            <a:schemeClr val="dk1"/>
                          </a:solidFill>
                          <a:latin typeface="Garamond" panose="02020404030301010803" pitchFamily="18" charset="0"/>
                          <a:ea typeface="+mn-ea"/>
                          <a:cs typeface="+mn-cs"/>
                        </a:rPr>
                        <a:t>16,5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160552288"/>
                  </a:ext>
                </a:extLst>
              </a:tr>
              <a:tr h="208768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700" dirty="0">
                          <a:latin typeface="Garamond" panose="02020404030301010803" pitchFamily="18" charset="0"/>
                        </a:rPr>
                        <a:t>Articolo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500" i="1" kern="1200" dirty="0" err="1">
                          <a:solidFill>
                            <a:schemeClr val="dk1"/>
                          </a:solidFill>
                          <a:latin typeface="Garamond" panose="02020404030301010803" pitchFamily="18" charset="0"/>
                          <a:ea typeface="+mn-ea"/>
                          <a:cs typeface="+mn-cs"/>
                        </a:rPr>
                        <a:t>Article</a:t>
                      </a:r>
                      <a:endParaRPr lang="it-IT" sz="500" i="1" kern="1200" dirty="0">
                        <a:solidFill>
                          <a:schemeClr val="dk1"/>
                        </a:solidFill>
                        <a:latin typeface="Garamond" panose="02020404030301010803" pitchFamily="18" charset="0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it-IT" sz="800" kern="1200" dirty="0">
                        <a:solidFill>
                          <a:schemeClr val="dk1"/>
                        </a:solidFill>
                        <a:latin typeface="Garamond" panose="02020404030301010803" pitchFamily="18" charset="0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800" kern="1200" dirty="0" smtClean="0">
                          <a:solidFill>
                            <a:schemeClr val="dk1"/>
                          </a:solidFill>
                          <a:latin typeface="Garamond" panose="02020404030301010803" pitchFamily="18" charset="0"/>
                          <a:ea typeface="+mn-ea"/>
                          <a:cs typeface="+mn-cs"/>
                        </a:rPr>
                        <a:t>AVTE10-900-01-09</a:t>
                      </a:r>
                      <a:endParaRPr lang="it-IT" sz="800" kern="1200" dirty="0">
                        <a:solidFill>
                          <a:schemeClr val="dk1"/>
                        </a:solidFill>
                        <a:latin typeface="Garamond" panose="02020404030301010803" pitchFamily="18" charset="0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102868007"/>
                  </a:ext>
                </a:extLst>
              </a:tr>
            </a:tbl>
          </a:graphicData>
        </a:graphic>
      </p:graphicFrame>
      <p:sp>
        <p:nvSpPr>
          <p:cNvPr id="27" name="CasellaDiTesto 26"/>
          <p:cNvSpPr txBox="1"/>
          <p:nvPr/>
        </p:nvSpPr>
        <p:spPr>
          <a:xfrm>
            <a:off x="2420551" y="975946"/>
            <a:ext cx="271901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4000" dirty="0" smtClean="0">
                <a:latin typeface="Meiryo" panose="020B0604030504040204" pitchFamily="34" charset="-128"/>
                <a:ea typeface="Meiryo" panose="020B0604030504040204" pitchFamily="34" charset="-128"/>
              </a:rPr>
              <a:t>VE 260SV</a:t>
            </a:r>
            <a:endParaRPr lang="it-IT" sz="4000" dirty="0"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30" name="CasellaDiTesto 29"/>
          <p:cNvSpPr txBox="1"/>
          <p:nvPr/>
        </p:nvSpPr>
        <p:spPr>
          <a:xfrm>
            <a:off x="1889309" y="460108"/>
            <a:ext cx="309828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it-IT" dirty="0">
                <a:latin typeface="Garamond" panose="02020404030301010803" pitchFamily="18" charset="0"/>
              </a:rPr>
              <a:t>Pompa per Alto Vuoto Portatile</a:t>
            </a:r>
          </a:p>
          <a:p>
            <a:pPr algn="ctr"/>
            <a:r>
              <a:rPr lang="it-IT" sz="1400" dirty="0">
                <a:latin typeface="Garamond" panose="02020404030301010803" pitchFamily="18" charset="0"/>
              </a:rPr>
              <a:t>High </a:t>
            </a:r>
            <a:r>
              <a:rPr lang="it-IT" sz="1400" dirty="0" err="1">
                <a:latin typeface="Garamond" panose="02020404030301010803" pitchFamily="18" charset="0"/>
              </a:rPr>
              <a:t>Vacuum</a:t>
            </a:r>
            <a:r>
              <a:rPr lang="it-IT" sz="1400" dirty="0">
                <a:latin typeface="Garamond" panose="02020404030301010803" pitchFamily="18" charset="0"/>
              </a:rPr>
              <a:t> </a:t>
            </a:r>
            <a:r>
              <a:rPr lang="it-IT" sz="1400" dirty="0" err="1">
                <a:latin typeface="Garamond" panose="02020404030301010803" pitchFamily="18" charset="0"/>
              </a:rPr>
              <a:t>Pump</a:t>
            </a:r>
            <a:r>
              <a:rPr lang="it-IT" sz="1400" dirty="0">
                <a:latin typeface="Garamond" panose="02020404030301010803" pitchFamily="18" charset="0"/>
              </a:rPr>
              <a:t> </a:t>
            </a:r>
            <a:r>
              <a:rPr lang="it-IT" sz="1400" dirty="0" err="1">
                <a:latin typeface="Garamond" panose="02020404030301010803" pitchFamily="18" charset="0"/>
              </a:rPr>
              <a:t>Portable</a:t>
            </a:r>
            <a:endParaRPr lang="it-IT" sz="1400" dirty="0">
              <a:latin typeface="Garamond" panose="02020404030301010803" pitchFamily="18" charset="0"/>
            </a:endParaRPr>
          </a:p>
        </p:txBody>
      </p:sp>
      <p:pic>
        <p:nvPicPr>
          <p:cNvPr id="32" name="Immagine 31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1019" y="6100013"/>
            <a:ext cx="1788261" cy="1733820"/>
          </a:xfrm>
          <a:prstGeom prst="rect">
            <a:avLst/>
          </a:prstGeom>
        </p:spPr>
      </p:pic>
      <p:sp>
        <p:nvSpPr>
          <p:cNvPr id="33" name="Rettangolo 32"/>
          <p:cNvSpPr/>
          <p:nvPr/>
        </p:nvSpPr>
        <p:spPr>
          <a:xfrm>
            <a:off x="2771275" y="6149491"/>
            <a:ext cx="3464813" cy="15542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it-IT" sz="1100" dirty="0">
                <a:solidFill>
                  <a:srgbClr val="000000"/>
                </a:solidFill>
                <a:latin typeface="Roboto"/>
              </a:rPr>
              <a:t>Estremamente Silenziosa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t-IT" sz="1100" dirty="0">
                <a:solidFill>
                  <a:srgbClr val="000000"/>
                </a:solidFill>
                <a:latin typeface="Roboto"/>
              </a:rPr>
              <a:t>Completa di maniglia per il </a:t>
            </a:r>
            <a:r>
              <a:rPr lang="it-IT" sz="1100" dirty="0" smtClean="0">
                <a:solidFill>
                  <a:srgbClr val="000000"/>
                </a:solidFill>
                <a:latin typeface="Roboto"/>
              </a:rPr>
              <a:t>trasporto, Elettrovalvola </a:t>
            </a:r>
            <a:r>
              <a:rPr lang="it-IT" sz="1100" dirty="0">
                <a:solidFill>
                  <a:srgbClr val="000000"/>
                </a:solidFill>
                <a:latin typeface="Roboto"/>
              </a:rPr>
              <a:t>e Vuotometro.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t-IT" sz="1100" dirty="0">
                <a:solidFill>
                  <a:srgbClr val="000000"/>
                </a:solidFill>
                <a:latin typeface="Roboto"/>
              </a:rPr>
              <a:t>Grande Spia Olio per rapido controllo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t-IT" sz="1100" dirty="0">
                <a:solidFill>
                  <a:srgbClr val="000000"/>
                </a:solidFill>
                <a:latin typeface="Roboto"/>
              </a:rPr>
              <a:t>Ideale per refrigerazione, oreficeria, </a:t>
            </a:r>
            <a:r>
              <a:rPr lang="it-IT" sz="1100" dirty="0" err="1">
                <a:solidFill>
                  <a:srgbClr val="000000"/>
                </a:solidFill>
                <a:latin typeface="Roboto"/>
              </a:rPr>
              <a:t>degasaggio</a:t>
            </a:r>
            <a:r>
              <a:rPr lang="it-IT" sz="1100" dirty="0">
                <a:solidFill>
                  <a:srgbClr val="000000"/>
                </a:solidFill>
                <a:latin typeface="Roboto"/>
              </a:rPr>
              <a:t>, laminazione, </a:t>
            </a:r>
            <a:r>
              <a:rPr lang="it-IT" sz="1100" dirty="0" err="1">
                <a:solidFill>
                  <a:srgbClr val="000000"/>
                </a:solidFill>
                <a:latin typeface="Roboto"/>
              </a:rPr>
              <a:t>ecc</a:t>
            </a:r>
            <a:endParaRPr lang="it-IT" sz="1100" dirty="0">
              <a:solidFill>
                <a:srgbClr val="000000"/>
              </a:solidFill>
              <a:latin typeface="Roboto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it-IT" sz="1100" dirty="0">
                <a:solidFill>
                  <a:srgbClr val="000000"/>
                </a:solidFill>
                <a:latin typeface="Roboto"/>
              </a:rPr>
              <a:t>Completa di Spina e Olio in confezione, pronta per l'utilizzo</a:t>
            </a:r>
            <a:r>
              <a:rPr lang="it-IT" dirty="0">
                <a:solidFill>
                  <a:srgbClr val="000000"/>
                </a:solidFill>
                <a:latin typeface="Roboto"/>
              </a:rPr>
              <a:t>!!</a:t>
            </a:r>
            <a:endParaRPr lang="it-IT" b="0" i="0" dirty="0">
              <a:solidFill>
                <a:srgbClr val="000000"/>
              </a:solidFill>
              <a:effectLst/>
              <a:latin typeface="Roboto"/>
            </a:endParaRPr>
          </a:p>
        </p:txBody>
      </p:sp>
    </p:spTree>
    <p:extLst>
      <p:ext uri="{BB962C8B-B14F-4D97-AF65-F5344CB8AC3E}">
        <p14:creationId xmlns:p14="http://schemas.microsoft.com/office/powerpoint/2010/main" val="415779106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893</TotalTime>
  <Words>442</Words>
  <Application>Microsoft Office PowerPoint</Application>
  <PresentationFormat>A4 (21x29,7 cm)</PresentationFormat>
  <Paragraphs>90</Paragraphs>
  <Slides>2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5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2</vt:i4>
      </vt:variant>
    </vt:vector>
  </HeadingPairs>
  <TitlesOfParts>
    <vt:vector size="8" baseType="lpstr">
      <vt:lpstr>Meiryo</vt:lpstr>
      <vt:lpstr>Roboto</vt:lpstr>
      <vt:lpstr>Arial</vt:lpstr>
      <vt:lpstr>Calibri</vt:lpstr>
      <vt:lpstr>Garamond</vt:lpstr>
      <vt:lpstr>Tema di Office</vt:lpstr>
      <vt:lpstr>Presentazione standard di PowerPoint</vt:lpstr>
      <vt:lpstr>Presentazione standard di PowerPoint</vt:lpstr>
    </vt:vector>
  </TitlesOfParts>
  <Company>Hewlett-Packard Company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simone</dc:creator>
  <cp:lastModifiedBy>Simone Bollini</cp:lastModifiedBy>
  <cp:revision>116</cp:revision>
  <cp:lastPrinted>2014-01-31T17:58:36Z</cp:lastPrinted>
  <dcterms:created xsi:type="dcterms:W3CDTF">2013-06-21T15:39:42Z</dcterms:created>
  <dcterms:modified xsi:type="dcterms:W3CDTF">2020-08-06T13:27:24Z</dcterms:modified>
</cp:coreProperties>
</file>